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5C57"/>
    <a:srgbClr val="333F3C"/>
    <a:srgbClr val="586B65"/>
    <a:srgbClr val="57826E"/>
    <a:srgbClr val="4BA2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76"/>
    <p:restoredTop sz="94630"/>
  </p:normalViewPr>
  <p:slideViewPr>
    <p:cSldViewPr snapToGrid="0" snapToObjects="1">
      <p:cViewPr>
        <p:scale>
          <a:sx n="158" d="100"/>
          <a:sy n="158" d="100"/>
        </p:scale>
        <p:origin x="704" y="3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CA178-A910-1845-948D-110D4635689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CBB00-A9B8-6C4B-AACE-E97406C62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16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Colors: Light = </a:t>
            </a:r>
            <a:r>
              <a:rPr lang="is-IS" dirty="0" smtClean="0"/>
              <a:t>17A374, Medium = 40846D,</a:t>
            </a:r>
            <a:r>
              <a:rPr lang="is-IS" baseline="0" dirty="0" smtClean="0"/>
              <a:t> Dark = 566B66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CBB00-A9B8-6C4B-AACE-E97406C625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70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0718-504F-FB43-AFA9-3BD4FD928C76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5791-4D03-4A41-B615-BFE6923055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0718-504F-FB43-AFA9-3BD4FD928C76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5791-4D03-4A41-B615-BFE692305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0718-504F-FB43-AFA9-3BD4FD928C76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5791-4D03-4A41-B615-BFE692305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0718-504F-FB43-AFA9-3BD4FD928C76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5791-4D03-4A41-B615-BFE692305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0718-504F-FB43-AFA9-3BD4FD928C76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5791-4D03-4A41-B615-BFE6923055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0718-504F-FB43-AFA9-3BD4FD928C76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5791-4D03-4A41-B615-BFE692305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0718-504F-FB43-AFA9-3BD4FD928C76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5791-4D03-4A41-B615-BFE6923055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0718-504F-FB43-AFA9-3BD4FD928C76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5791-4D03-4A41-B615-BFE692305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0718-504F-FB43-AFA9-3BD4FD928C76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5791-4D03-4A41-B615-BFE692305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0718-504F-FB43-AFA9-3BD4FD928C76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5791-4D03-4A41-B615-BFE692305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5480718-504F-FB43-AFA9-3BD4FD928C76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5791-4D03-4A41-B615-BFE692305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BA277"/>
            </a:gs>
            <a:gs pos="61000">
              <a:srgbClr val="57826E"/>
            </a:gs>
            <a:gs pos="85000">
              <a:srgbClr val="586B65"/>
            </a:gs>
            <a:gs pos="100000">
              <a:srgbClr val="586B6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5480718-504F-FB43-AFA9-3BD4FD928C76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0FE5791-4D03-4A41-B615-BFE692305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4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921" y="76201"/>
            <a:ext cx="8920795" cy="1021246"/>
          </a:xfrm>
          <a:prstGeom prst="rect">
            <a:avLst/>
          </a:prstGeom>
          <a:solidFill>
            <a:schemeClr val="bg1"/>
          </a:solidFill>
          <a:ln w="19050">
            <a:solidFill>
              <a:srgbClr val="586B6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33F3C"/>
                </a:solidFill>
                <a:latin typeface="Helvetica Neue" charset="0"/>
                <a:ea typeface="Helvetica Neue" charset="0"/>
                <a:cs typeface="Helvetica Neue" charset="0"/>
              </a:rPr>
              <a:t>Congruence Between What a Patient Reports Learning in Session and the Content of Homework Assignments Predicts Homework Compliance in Naturalistic CBT</a:t>
            </a:r>
          </a:p>
          <a:p>
            <a:pPr algn="ctr"/>
            <a:r>
              <a:rPr lang="en-US" sz="1000" dirty="0" smtClean="0">
                <a:solidFill>
                  <a:srgbClr val="4B5C57"/>
                </a:solidFill>
                <a:latin typeface="Helvetica Neue" charset="0"/>
                <a:ea typeface="Helvetica Neue" charset="0"/>
                <a:cs typeface="Helvetica Neue" charset="0"/>
              </a:rPr>
              <a:t>Alexandra S. Jensen</a:t>
            </a:r>
            <a:r>
              <a:rPr lang="en-US" sz="1000" baseline="30000" dirty="0" smtClean="0">
                <a:solidFill>
                  <a:srgbClr val="4B5C57"/>
                </a:solidFill>
                <a:latin typeface="Helvetica Neue" charset="0"/>
                <a:ea typeface="Helvetica Neue" charset="0"/>
                <a:cs typeface="Helvetica Neue" charset="0"/>
              </a:rPr>
              <a:t>1</a:t>
            </a:r>
            <a:r>
              <a:rPr lang="en-US" sz="1000" dirty="0" smtClean="0">
                <a:solidFill>
                  <a:srgbClr val="4B5C57"/>
                </a:solidFill>
                <a:latin typeface="Helvetica Neue" charset="0"/>
                <a:ea typeface="Helvetica Neue" charset="0"/>
                <a:cs typeface="Helvetica Neue" charset="0"/>
              </a:rPr>
              <a:t>, Jacqueline B. Persons</a:t>
            </a:r>
            <a:r>
              <a:rPr lang="en-US" sz="1000" baseline="30000" dirty="0" smtClean="0">
                <a:solidFill>
                  <a:srgbClr val="4B5C57"/>
                </a:solidFill>
                <a:latin typeface="Helvetica Neue" charset="0"/>
                <a:ea typeface="Helvetica Neue" charset="0"/>
                <a:cs typeface="Helvetica Neue" charset="0"/>
              </a:rPr>
              <a:t>1</a:t>
            </a:r>
            <a:r>
              <a:rPr lang="en-US" sz="1000" dirty="0" smtClean="0">
                <a:solidFill>
                  <a:srgbClr val="4B5C57"/>
                </a:solidFill>
                <a:latin typeface="Helvetica Neue" charset="0"/>
                <a:ea typeface="Helvetica Neue" charset="0"/>
                <a:cs typeface="Helvetica Neue" charset="0"/>
              </a:rPr>
              <a:t>, Connie Fee</a:t>
            </a:r>
            <a:r>
              <a:rPr lang="en-US" sz="1000" baseline="30000" dirty="0" smtClean="0">
                <a:solidFill>
                  <a:srgbClr val="4B5C57"/>
                </a:solidFill>
                <a:latin typeface="Helvetica Neue" charset="0"/>
                <a:ea typeface="Helvetica Neue" charset="0"/>
                <a:cs typeface="Helvetica Neue" charset="0"/>
              </a:rPr>
              <a:t>1</a:t>
            </a:r>
            <a:r>
              <a:rPr lang="en-US" sz="1000" dirty="0" smtClean="0">
                <a:solidFill>
                  <a:srgbClr val="4B5C57"/>
                </a:solidFill>
                <a:latin typeface="Helvetica Neue" charset="0"/>
                <a:ea typeface="Helvetica Neue" charset="0"/>
                <a:cs typeface="Helvetica Neue" charset="0"/>
              </a:rPr>
              <a:t>, </a:t>
            </a:r>
            <a:r>
              <a:rPr lang="en-US" sz="1000" dirty="0">
                <a:solidFill>
                  <a:srgbClr val="4B5C57"/>
                </a:solidFill>
                <a:latin typeface="Helvetica Neue" charset="0"/>
                <a:ea typeface="Helvetica Neue" charset="0"/>
                <a:cs typeface="Helvetica Neue" charset="0"/>
              </a:rPr>
              <a:t>Anthony L. Miles</a:t>
            </a:r>
            <a:r>
              <a:rPr lang="en-US" sz="1000" baseline="30000" dirty="0">
                <a:solidFill>
                  <a:srgbClr val="4B5C57"/>
                </a:solidFill>
                <a:latin typeface="Helvetica Neue" charset="0"/>
                <a:ea typeface="Helvetica Neue" charset="0"/>
                <a:cs typeface="Helvetica Neue" charset="0"/>
              </a:rPr>
              <a:t>1</a:t>
            </a:r>
            <a:r>
              <a:rPr lang="en-US" sz="1000" dirty="0">
                <a:solidFill>
                  <a:srgbClr val="4B5C57"/>
                </a:solidFill>
                <a:latin typeface="Helvetica Neue" charset="0"/>
                <a:ea typeface="Helvetica Neue" charset="0"/>
                <a:cs typeface="Helvetica Neue" charset="0"/>
              </a:rPr>
              <a:t>, Victoria </a:t>
            </a:r>
            <a:r>
              <a:rPr lang="en-US" sz="1000" dirty="0" smtClean="0">
                <a:solidFill>
                  <a:srgbClr val="4B5C57"/>
                </a:solidFill>
                <a:latin typeface="Helvetica Neue" charset="0"/>
                <a:ea typeface="Helvetica Neue" charset="0"/>
                <a:cs typeface="Helvetica Neue" charset="0"/>
              </a:rPr>
              <a:t>L. Beckner</a:t>
            </a:r>
            <a:r>
              <a:rPr lang="en-US" sz="1000" baseline="30000" dirty="0" smtClean="0">
                <a:solidFill>
                  <a:srgbClr val="4B5C57"/>
                </a:solidFill>
                <a:latin typeface="Helvetica Neue" charset="0"/>
                <a:ea typeface="Helvetica Neue" charset="0"/>
                <a:cs typeface="Helvetica Neue" charset="0"/>
              </a:rPr>
              <a:t>2</a:t>
            </a:r>
            <a:r>
              <a:rPr lang="en-US" sz="1000" dirty="0" smtClean="0">
                <a:solidFill>
                  <a:srgbClr val="4B5C57"/>
                </a:solidFill>
                <a:latin typeface="Helvetica Neue" charset="0"/>
                <a:ea typeface="Helvetica Neue" charset="0"/>
                <a:cs typeface="Helvetica Neue" charset="0"/>
              </a:rPr>
              <a:t>, Polina Eidelman</a:t>
            </a:r>
            <a:r>
              <a:rPr lang="en-US" sz="1000" baseline="30000" dirty="0" smtClean="0">
                <a:solidFill>
                  <a:srgbClr val="4B5C57"/>
                </a:solidFill>
                <a:latin typeface="Helvetica Neue" charset="0"/>
                <a:ea typeface="Helvetica Neue" charset="0"/>
                <a:cs typeface="Helvetica Neue" charset="0"/>
              </a:rPr>
              <a:t>1</a:t>
            </a:r>
            <a:r>
              <a:rPr lang="en-US" sz="1000" dirty="0" smtClean="0">
                <a:solidFill>
                  <a:srgbClr val="4B5C57"/>
                </a:solidFill>
                <a:latin typeface="Helvetica Neue" charset="0"/>
                <a:ea typeface="Helvetica Neue" charset="0"/>
                <a:cs typeface="Helvetica Neue" charset="0"/>
              </a:rPr>
              <a:t>, Janie J. Hong</a:t>
            </a:r>
            <a:r>
              <a:rPr lang="en-US" sz="1000" baseline="30000" dirty="0" smtClean="0">
                <a:solidFill>
                  <a:srgbClr val="4B5C57"/>
                </a:solidFill>
                <a:latin typeface="Helvetica Neue" charset="0"/>
                <a:ea typeface="Helvetica Neue" charset="0"/>
                <a:cs typeface="Helvetica Neue" charset="0"/>
              </a:rPr>
              <a:t>1</a:t>
            </a:r>
            <a:r>
              <a:rPr lang="en-US" sz="1000" dirty="0" smtClean="0">
                <a:solidFill>
                  <a:srgbClr val="4B5C57"/>
                </a:solidFill>
                <a:latin typeface="Helvetica Neue" charset="0"/>
                <a:ea typeface="Helvetica Neue" charset="0"/>
                <a:cs typeface="Helvetica Neue" charset="0"/>
              </a:rPr>
              <a:t>, &amp; Daniela Owen</a:t>
            </a:r>
            <a:r>
              <a:rPr lang="en-US" sz="1000" baseline="30000" dirty="0" smtClean="0">
                <a:solidFill>
                  <a:srgbClr val="4B5C57"/>
                </a:solidFill>
                <a:latin typeface="Helvetica Neue" charset="0"/>
                <a:ea typeface="Helvetica Neue" charset="0"/>
                <a:cs typeface="Helvetica Neue" charset="0"/>
              </a:rPr>
              <a:t>3</a:t>
            </a:r>
          </a:p>
          <a:p>
            <a:pPr algn="ctr"/>
            <a:r>
              <a:rPr lang="en-US" sz="900" baseline="30000" dirty="0" smtClean="0">
                <a:solidFill>
                  <a:srgbClr val="586B65"/>
                </a:solidFill>
                <a:latin typeface="Helvetica Neue" charset="0"/>
                <a:ea typeface="Helvetica Neue" charset="0"/>
                <a:cs typeface="Helvetica Neue" charset="0"/>
              </a:rPr>
              <a:t>1</a:t>
            </a:r>
            <a:r>
              <a:rPr lang="en-US" sz="900" dirty="0">
                <a:solidFill>
                  <a:srgbClr val="586B65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800" dirty="0" smtClean="0">
                <a:solidFill>
                  <a:srgbClr val="586B65"/>
                </a:solidFill>
                <a:latin typeface="Helvetica Neue" charset="0"/>
                <a:ea typeface="Helvetica Neue" charset="0"/>
                <a:cs typeface="Helvetica Neue" charset="0"/>
              </a:rPr>
              <a:t>Cognitive Behavior Therapy and Science Center, Oakland, CA</a:t>
            </a:r>
          </a:p>
          <a:p>
            <a:pPr algn="ctr"/>
            <a:r>
              <a:rPr lang="en-US" sz="800" baseline="30000" dirty="0" smtClean="0">
                <a:solidFill>
                  <a:srgbClr val="586B65"/>
                </a:solidFill>
                <a:latin typeface="Helvetica Neue" charset="0"/>
                <a:ea typeface="Helvetica Neue" charset="0"/>
                <a:cs typeface="Helvetica Neue" charset="0"/>
              </a:rPr>
              <a:t>2</a:t>
            </a:r>
            <a:r>
              <a:rPr lang="en-US" sz="800" dirty="0" smtClean="0">
                <a:solidFill>
                  <a:srgbClr val="586B65"/>
                </a:solidFill>
                <a:latin typeface="Helvetica Neue" charset="0"/>
                <a:ea typeface="Helvetica Neue" charset="0"/>
                <a:cs typeface="Helvetica Neue" charset="0"/>
              </a:rPr>
              <a:t> San Francisco Group for Evidence-Based Psychotherapy, San Francisco, CA</a:t>
            </a:r>
          </a:p>
          <a:p>
            <a:pPr algn="ctr"/>
            <a:r>
              <a:rPr lang="en-US" sz="800" baseline="30000" dirty="0" smtClean="0">
                <a:solidFill>
                  <a:srgbClr val="586B65"/>
                </a:solidFill>
                <a:latin typeface="Helvetica Neue" charset="0"/>
                <a:ea typeface="Helvetica Neue" charset="0"/>
                <a:cs typeface="Helvetica Neue" charset="0"/>
              </a:rPr>
              <a:t>3</a:t>
            </a:r>
            <a:r>
              <a:rPr lang="en-US" sz="800" dirty="0" smtClean="0">
                <a:solidFill>
                  <a:srgbClr val="586B65"/>
                </a:solidFill>
                <a:latin typeface="Helvetica Neue" charset="0"/>
                <a:ea typeface="Helvetica Neue" charset="0"/>
                <a:cs typeface="Helvetica Neue" charset="0"/>
              </a:rPr>
              <a:t> San Francisco Bay Area Center for Cognitive Therapy, Oakland, CA</a:t>
            </a:r>
            <a:endParaRPr lang="en-US" sz="800" baseline="30000" dirty="0" smtClean="0">
              <a:solidFill>
                <a:srgbClr val="586B65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921" y="1173731"/>
            <a:ext cx="2918974" cy="1161857"/>
          </a:xfrm>
          <a:prstGeom prst="rect">
            <a:avLst/>
          </a:prstGeom>
          <a:solidFill>
            <a:schemeClr val="bg1">
              <a:alpha val="70000"/>
            </a:schemeClr>
          </a:solidFill>
          <a:ln w="12700">
            <a:solidFill>
              <a:srgbClr val="586B6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Helvetica Neue" charset="0"/>
                <a:ea typeface="Helvetica Neue" charset="0"/>
                <a:cs typeface="Helvetica Neue" charset="0"/>
              </a:rPr>
              <a:t>Introduction</a:t>
            </a:r>
          </a:p>
          <a:p>
            <a:endParaRPr lang="en-US" sz="7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Homework 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compliance in psychotherapy is associated with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better outcome, but little is 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known about factors influencing homework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compliance</a:t>
            </a:r>
          </a:p>
          <a:p>
            <a:endParaRPr lang="en-US" sz="75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Hypothesis: Patients are more likely to complete homework when assignments are </a:t>
            </a:r>
            <a:r>
              <a:rPr lang="en-US" sz="750" i="1" dirty="0" smtClean="0">
                <a:latin typeface="Helvetica Neue" charset="0"/>
                <a:ea typeface="Helvetica Neue" charset="0"/>
                <a:cs typeface="Helvetica Neue" charset="0"/>
              </a:rPr>
              <a:t>congruent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 with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session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content they report wanting to remember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9921" y="2411872"/>
            <a:ext cx="2918974" cy="2500685"/>
          </a:xfrm>
          <a:prstGeom prst="rect">
            <a:avLst/>
          </a:prstGeom>
          <a:solidFill>
            <a:schemeClr val="bg1">
              <a:alpha val="70000"/>
            </a:schemeClr>
          </a:solidFill>
          <a:ln w="12700">
            <a:solidFill>
              <a:srgbClr val="586B65"/>
            </a:solidFill>
          </a:ln>
        </p:spPr>
        <p:txBody>
          <a:bodyPr wrap="square" numCol="1" rtlCol="0">
            <a:spAutoFit/>
          </a:bodyPr>
          <a:lstStyle/>
          <a:p>
            <a:pPr algn="ctr"/>
            <a:r>
              <a:rPr lang="en-US" sz="1000" b="1" dirty="0" smtClean="0">
                <a:latin typeface="Helvetica Neue" charset="0"/>
                <a:ea typeface="Helvetica Neue" charset="0"/>
                <a:cs typeface="Helvetica Neue" charset="0"/>
              </a:rPr>
              <a:t>Method</a:t>
            </a:r>
          </a:p>
          <a:p>
            <a:endParaRPr lang="en-US" sz="9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900" b="1" dirty="0" smtClean="0">
                <a:latin typeface="Helvetica Neue" charset="0"/>
                <a:ea typeface="Helvetica Neue" charset="0"/>
                <a:cs typeface="Helvetica Neue" charset="0"/>
              </a:rPr>
              <a:t>Participants</a:t>
            </a:r>
          </a:p>
          <a:p>
            <a:pPr marL="171450" indent="-171450">
              <a:buFontTx/>
              <a:buChar char="-"/>
            </a:pP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43 outpatients receiving naturalistic CBT from 5 therapists at 3 private practices in California</a:t>
            </a:r>
          </a:p>
          <a:p>
            <a:pPr marL="171450" indent="-171450">
              <a:buFontTx/>
              <a:buChar char="-"/>
            </a:pP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72% female, 83.7% white, 53.4% married, 58.1% employed full-time, 48.8% have a mood disorder, 39.5% have an anxiety disorder</a:t>
            </a:r>
          </a:p>
          <a:p>
            <a:pPr marL="171450" indent="-171450">
              <a:buFontTx/>
              <a:buChar char="-"/>
            </a:pPr>
            <a:endParaRPr lang="en-US" sz="7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900" b="1" dirty="0" smtClean="0">
                <a:latin typeface="Helvetica Neue" charset="0"/>
                <a:ea typeface="Helvetica Neue" charset="0"/>
                <a:cs typeface="Helvetica Neue" charset="0"/>
              </a:rPr>
              <a:t>Measures</a:t>
            </a:r>
          </a:p>
          <a:p>
            <a:pPr marL="171450" indent="-171450">
              <a:buFontTx/>
              <a:buChar char="-"/>
            </a:pP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Data were recorded on the Session Assignment and Feedback Form (SAFF), a form intended to solidify learning, record homework completion, and provide therapist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feedback</a:t>
            </a:r>
          </a:p>
          <a:p>
            <a:pPr marL="171450" indent="-171450">
              <a:buFontTx/>
              <a:buChar char="-"/>
            </a:pPr>
            <a:r>
              <a:rPr lang="en-US" sz="750" b="1" i="1" dirty="0">
                <a:latin typeface="Helvetica Neue" charset="0"/>
                <a:ea typeface="Helvetica Neue" charset="0"/>
                <a:cs typeface="Helvetica Neue" charset="0"/>
              </a:rPr>
              <a:t>Number of Homework Items Assigned</a:t>
            </a:r>
            <a:r>
              <a:rPr lang="en-US" sz="750" i="1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is counted in 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Section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I (see below)</a:t>
            </a:r>
            <a:endParaRPr lang="en-US" sz="750" b="1" i="1" dirty="0">
              <a:latin typeface="Helvetica Neue" charset="0"/>
              <a:ea typeface="Helvetica Neue" charset="0"/>
              <a:cs typeface="Helvetica Neue" charset="0"/>
            </a:endParaRPr>
          </a:p>
          <a:p>
            <a:pPr marL="171450" indent="-171450">
              <a:buFontTx/>
              <a:buChar char="-"/>
            </a:pPr>
            <a:r>
              <a:rPr lang="en-US" sz="750" b="1" i="1" dirty="0">
                <a:latin typeface="Helvetica Neue" charset="0"/>
                <a:ea typeface="Helvetica Neue" charset="0"/>
                <a:cs typeface="Helvetica Neue" charset="0"/>
              </a:rPr>
              <a:t>Number of Homework Items Completed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 is indicated by one or more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checkmarks 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following an assignment</a:t>
            </a:r>
          </a:p>
          <a:p>
            <a:pPr marL="171450" indent="-171450">
              <a:buFontTx/>
              <a:buChar char="-"/>
            </a:pPr>
            <a:r>
              <a:rPr lang="en-US" sz="750" b="1" i="1" dirty="0">
                <a:latin typeface="Helvetica Neue" charset="0"/>
                <a:ea typeface="Helvetica Neue" charset="0"/>
                <a:cs typeface="Helvetica Neue" charset="0"/>
              </a:rPr>
              <a:t>Material Patient Reports Wanting to Remember 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is written by the participant in Section II (see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below)</a:t>
            </a:r>
            <a:endParaRPr lang="en-US" sz="75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166567" y="4533171"/>
                <a:ext cx="2836300" cy="2206823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12700">
                <a:solidFill>
                  <a:srgbClr val="586B65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Helvetica Neue" charset="0"/>
                    <a:ea typeface="Helvetica Neue" charset="0"/>
                    <a:cs typeface="Helvetica Neue" charset="0"/>
                  </a:rPr>
                  <a:t>Results</a:t>
                </a:r>
              </a:p>
              <a:p>
                <a:endParaRPr lang="en-US" sz="700" dirty="0" smtClean="0">
                  <a:latin typeface="Helvetica Neue" charset="0"/>
                  <a:ea typeface="Helvetica Neue" charset="0"/>
                  <a:cs typeface="Helvetica Neue" charset="0"/>
                </a:endParaRPr>
              </a:p>
              <a:p>
                <a:r>
                  <a:rPr lang="en-US" sz="750" dirty="0" smtClean="0">
                    <a:latin typeface="Helvetica Neue" charset="0"/>
                    <a:ea typeface="Helvetica Neue" charset="0"/>
                    <a:cs typeface="Helvetica Neue" charset="0"/>
                  </a:rPr>
                  <a:t>Best-fit </a:t>
                </a:r>
                <a:r>
                  <a:rPr lang="en-US" sz="750" dirty="0">
                    <a:latin typeface="Helvetica Neue" charset="0"/>
                    <a:ea typeface="Helvetica Neue" charset="0"/>
                    <a:cs typeface="Helvetica Neue" charset="0"/>
                  </a:rPr>
                  <a:t>model showed a </a:t>
                </a:r>
                <a:r>
                  <a:rPr lang="en-US" sz="750" dirty="0" smtClean="0">
                    <a:latin typeface="Helvetica Neue" charset="0"/>
                    <a:ea typeface="Helvetica Neue" charset="0"/>
                    <a:cs typeface="Helvetica Neue" charset="0"/>
                  </a:rPr>
                  <a:t>large and statistically significant </a:t>
                </a:r>
                <a:r>
                  <a:rPr lang="en-US" sz="750" dirty="0">
                    <a:latin typeface="Helvetica Neue" charset="0"/>
                    <a:ea typeface="Helvetica Neue" charset="0"/>
                    <a:cs typeface="Helvetica Neue" charset="0"/>
                  </a:rPr>
                  <a:t>effect of congruence </a:t>
                </a:r>
                <a:r>
                  <a:rPr lang="en-US" sz="750" dirty="0" smtClean="0">
                    <a:latin typeface="Helvetica Neue" charset="0"/>
                    <a:ea typeface="Helvetica Neue" charset="0"/>
                    <a:cs typeface="Helvetica Neue" charset="0"/>
                  </a:rPr>
                  <a:t>on </a:t>
                </a:r>
                <a:r>
                  <a:rPr lang="en-US" sz="750" dirty="0">
                    <a:latin typeface="Helvetica Neue" charset="0"/>
                    <a:ea typeface="Helvetica Neue" charset="0"/>
                    <a:cs typeface="Helvetica Neue" charset="0"/>
                  </a:rPr>
                  <a:t>homework compliance, with a fixed effect </a:t>
                </a:r>
                <a:r>
                  <a:rPr lang="en-US" sz="750" dirty="0" smtClean="0">
                    <a:latin typeface="Helvetica Neue" charset="0"/>
                    <a:ea typeface="Helvetica Neue" charset="0"/>
                    <a:cs typeface="Helvetica Neue" charset="0"/>
                  </a:rPr>
                  <a:t>coefficient estimate </a:t>
                </a:r>
                <a:r>
                  <a:rPr lang="en-US" sz="750" dirty="0">
                    <a:latin typeface="Helvetica Neue" charset="0"/>
                    <a:ea typeface="Helvetica Neue" charset="0"/>
                    <a:cs typeface="Helvetica Neue" charset="0"/>
                  </a:rPr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750" i="1">
                            <a:latin typeface="Cambria Math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750" i="1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sz="750" i="1">
                                <a:latin typeface="Cambria Math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sz="750" i="1" smtClean="0">
                            <a:latin typeface="Cambria Math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750" dirty="0" smtClean="0">
                    <a:effectLst/>
                  </a:rPr>
                  <a:t> =</a:t>
                </a:r>
                <a:r>
                  <a:rPr lang="en-US" sz="750" dirty="0">
                    <a:effectLst/>
                  </a:rPr>
                  <a:t> </a:t>
                </a:r>
                <a:r>
                  <a:rPr lang="en-US" sz="750" dirty="0">
                    <a:latin typeface="Helvetica Neue" charset="0"/>
                    <a:ea typeface="Helvetica Neue" charset="0"/>
                    <a:cs typeface="Helvetica Neue" charset="0"/>
                  </a:rPr>
                  <a:t>0.65 and a standard error of 0.11 (</a:t>
                </a:r>
                <a:r>
                  <a:rPr lang="en-US" sz="750" i="1" dirty="0">
                    <a:latin typeface="Helvetica Neue" charset="0"/>
                    <a:ea typeface="Helvetica Neue" charset="0"/>
                    <a:cs typeface="Helvetica Neue" charset="0"/>
                  </a:rPr>
                  <a:t>p</a:t>
                </a:r>
                <a:r>
                  <a:rPr lang="en-US" sz="750" dirty="0">
                    <a:latin typeface="Helvetica Neue" charset="0"/>
                    <a:ea typeface="Helvetica Neue" charset="0"/>
                    <a:cs typeface="Helvetica Neue" charset="0"/>
                  </a:rPr>
                  <a:t> &lt; </a:t>
                </a:r>
                <a:r>
                  <a:rPr lang="en-US" sz="750" dirty="0" smtClean="0">
                    <a:latin typeface="Helvetica Neue" charset="0"/>
                    <a:ea typeface="Helvetica Neue" charset="0"/>
                    <a:cs typeface="Helvetica Neue" charset="0"/>
                  </a:rPr>
                  <a:t>0.001)</a:t>
                </a:r>
              </a:p>
              <a:p>
                <a:endParaRPr lang="en-US" sz="750" dirty="0">
                  <a:latin typeface="Helvetica Neue" charset="0"/>
                  <a:ea typeface="Helvetica Neue" charset="0"/>
                  <a:cs typeface="Helvetica Neue" charset="0"/>
                </a:endParaRPr>
              </a:p>
              <a:p>
                <a:r>
                  <a:rPr lang="en-US" sz="750" dirty="0" smtClean="0">
                    <a:latin typeface="Helvetica Neue" charset="0"/>
                    <a:ea typeface="Helvetica Neue" charset="0"/>
                    <a:cs typeface="Helvetica Neue" charset="0"/>
                  </a:rPr>
                  <a:t>This effect </a:t>
                </a:r>
                <a:r>
                  <a:rPr lang="en-US" sz="750" dirty="0" smtClean="0">
                    <a:latin typeface="Helvetica Neue" charset="0"/>
                    <a:ea typeface="Helvetica Neue" charset="0"/>
                    <a:cs typeface="Helvetica Neue" charset="0"/>
                  </a:rPr>
                  <a:t>corresponds </a:t>
                </a:r>
                <a:r>
                  <a:rPr lang="en-US" sz="750" dirty="0" smtClean="0">
                    <a:latin typeface="Helvetica Neue" charset="0"/>
                    <a:ea typeface="Helvetica Neue" charset="0"/>
                    <a:cs typeface="Helvetica Neue" charset="0"/>
                  </a:rPr>
                  <a:t>to 0.92 more homework assignments completed per level of congruence</a:t>
                </a:r>
              </a:p>
              <a:p>
                <a:endParaRPr lang="en-US" sz="750" dirty="0">
                  <a:latin typeface="Helvetica Neue" charset="0"/>
                  <a:ea typeface="Helvetica Neue" charset="0"/>
                  <a:cs typeface="Helvetica Neue" charset="0"/>
                </a:endParaRPr>
              </a:p>
              <a:p>
                <a:r>
                  <a:rPr lang="en-US" sz="750" dirty="0" smtClean="0">
                    <a:latin typeface="Helvetica Neue" charset="0"/>
                    <a:ea typeface="Helvetica Neue" charset="0"/>
                    <a:cs typeface="Helvetica Neue" charset="0"/>
                  </a:rPr>
                  <a:t>Best-fit model is </a:t>
                </a:r>
                <a:r>
                  <a:rPr lang="en-US" sz="750" dirty="0" smtClean="0">
                    <a:latin typeface="Helvetica Neue" charset="0"/>
                    <a:ea typeface="Helvetica Neue" charset="0"/>
                    <a:cs typeface="Helvetica Neue" charset="0"/>
                  </a:rPr>
                  <a:t>based on the Poisson distribution and includes a random slope and random </a:t>
                </a:r>
                <a:r>
                  <a:rPr lang="en-US" sz="750" dirty="0" smtClean="0">
                    <a:latin typeface="Helvetica Neue" charset="0"/>
                    <a:ea typeface="Helvetica Neue" charset="0"/>
                    <a:cs typeface="Helvetica Neue" charset="0"/>
                  </a:rPr>
                  <a:t>intercept and </a:t>
                </a:r>
                <a:r>
                  <a:rPr lang="en-US" sz="750" dirty="0" smtClean="0">
                    <a:latin typeface="Helvetica Neue" charset="0"/>
                    <a:ea typeface="Helvetica Neue" charset="0"/>
                    <a:cs typeface="Helvetica Neue" charset="0"/>
                  </a:rPr>
                  <a:t>an offset </a:t>
                </a:r>
                <a:r>
                  <a:rPr lang="en-US" sz="750" dirty="0" smtClean="0">
                    <a:latin typeface="Helvetica Neue" charset="0"/>
                    <a:ea typeface="Helvetica Neue" charset="0"/>
                    <a:cs typeface="Helvetica Neue" charset="0"/>
                  </a:rPr>
                  <a:t>term (Number of Homework Items Assigned)</a:t>
                </a:r>
                <a:endParaRPr lang="en-US" sz="750" dirty="0">
                  <a:latin typeface="Helvetica Neue" charset="0"/>
                  <a:ea typeface="Helvetica Neue" charset="0"/>
                  <a:cs typeface="Helvetica Neue" charset="0"/>
                </a:endParaRPr>
              </a:p>
              <a:p>
                <a:endParaRPr lang="en-US" sz="750" dirty="0" smtClean="0">
                  <a:latin typeface="Helvetica Neue" charset="0"/>
                  <a:ea typeface="Helvetica Neue" charset="0"/>
                  <a:cs typeface="Helvetica Neue" charset="0"/>
                </a:endParaRPr>
              </a:p>
              <a:p>
                <a:r>
                  <a:rPr lang="en-US" sz="750" dirty="0" smtClean="0">
                    <a:latin typeface="Helvetica Neue" charset="0"/>
                    <a:ea typeface="Helvetica Neue" charset="0"/>
                    <a:cs typeface="Helvetica Neue" charset="0"/>
                  </a:rPr>
                  <a:t>No significant </a:t>
                </a:r>
                <a:r>
                  <a:rPr lang="en-US" sz="750" dirty="0" smtClean="0">
                    <a:latin typeface="Helvetica Neue" charset="0"/>
                    <a:ea typeface="Helvetica Neue" charset="0"/>
                    <a:cs typeface="Helvetica Neue" charset="0"/>
                  </a:rPr>
                  <a:t>effect found for </a:t>
                </a:r>
                <a:r>
                  <a:rPr lang="en-US" sz="750" dirty="0" smtClean="0">
                    <a:latin typeface="Helvetica Neue" charset="0"/>
                    <a:ea typeface="Helvetica Neue" charset="0"/>
                    <a:cs typeface="Helvetica Neue" charset="0"/>
                  </a:rPr>
                  <a:t>any covariate</a:t>
                </a:r>
              </a:p>
              <a:p>
                <a:endParaRPr lang="en-US" sz="750" dirty="0">
                  <a:latin typeface="Helvetica Neue" charset="0"/>
                  <a:ea typeface="Helvetica Neue" charset="0"/>
                  <a:cs typeface="Helvetica Neue" charset="0"/>
                </a:endParaRPr>
              </a:p>
              <a:p>
                <a:r>
                  <a:rPr lang="en-US" sz="750" dirty="0" smtClean="0">
                    <a:latin typeface="Helvetica Neue" charset="0"/>
                    <a:ea typeface="Helvetica Neue" charset="0"/>
                    <a:cs typeface="Helvetica Neue" charset="0"/>
                  </a:rPr>
                  <a:t>Main effect of congruence on homework completion remained significant in all models that included </a:t>
                </a:r>
                <a:r>
                  <a:rPr lang="en-US" sz="750" dirty="0" smtClean="0">
                    <a:latin typeface="Helvetica Neue" charset="0"/>
                    <a:ea typeface="Helvetica Neue" charset="0"/>
                    <a:cs typeface="Helvetica Neue" charset="0"/>
                  </a:rPr>
                  <a:t>covariates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567" y="4533171"/>
                <a:ext cx="2836300" cy="220682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12700">
                <a:solidFill>
                  <a:srgbClr val="586B65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6138332" y="3682352"/>
            <a:ext cx="2892208" cy="1508105"/>
          </a:xfrm>
          <a:prstGeom prst="rect">
            <a:avLst/>
          </a:prstGeom>
          <a:solidFill>
            <a:schemeClr val="bg1">
              <a:alpha val="70000"/>
            </a:schemeClr>
          </a:solidFill>
          <a:ln w="12700">
            <a:solidFill>
              <a:srgbClr val="586B6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Helvetica Neue" charset="0"/>
                <a:ea typeface="Helvetica Neue" charset="0"/>
                <a:cs typeface="Helvetica Neue" charset="0"/>
              </a:rPr>
              <a:t>Discussion</a:t>
            </a:r>
            <a:endParaRPr lang="en-US" sz="7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endParaRPr lang="en-US" sz="7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T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herapists 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may be able to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increase 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homework compliance by choosing homework assignments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tied to work 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done in session that the patient reports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was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useful</a:t>
            </a:r>
            <a:endParaRPr lang="en-US" sz="75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endParaRPr lang="en-US" sz="750" dirty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Limitations</a:t>
            </a:r>
          </a:p>
          <a:p>
            <a:pPr marL="171450" indent="-171450">
              <a:buFontTx/>
              <a:buChar char="-"/>
            </a:pP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Small sample of mostly white, highly educated patients</a:t>
            </a:r>
          </a:p>
          <a:p>
            <a:pPr marL="171450" indent="-171450">
              <a:buFontTx/>
              <a:buChar char="-"/>
            </a:pP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Selection criteria may limit generalizability</a:t>
            </a:r>
          </a:p>
          <a:p>
            <a:pPr marL="171450" indent="-171450">
              <a:buFontTx/>
              <a:buChar char="-"/>
            </a:pP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Number of homework items 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c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ompleted, as measured by patient checkmarks, may under-estimate (or over-estimate) actual homework completion</a:t>
            </a:r>
            <a:endParaRPr lang="en-US" sz="750" dirty="0" smtClean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8332" y="5308342"/>
            <a:ext cx="2892207" cy="1361911"/>
          </a:xfrm>
          <a:prstGeom prst="rect">
            <a:avLst/>
          </a:prstGeom>
          <a:solidFill>
            <a:schemeClr val="bg1">
              <a:alpha val="70000"/>
            </a:schemeClr>
          </a:solidFill>
          <a:ln w="12700">
            <a:solidFill>
              <a:srgbClr val="586B6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Helvetica Neue" charset="0"/>
                <a:ea typeface="Helvetica Neue" charset="0"/>
                <a:cs typeface="Helvetica Neue" charset="0"/>
              </a:rPr>
              <a:t>Selected References</a:t>
            </a:r>
          </a:p>
          <a:p>
            <a:endParaRPr lang="en-US" sz="5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750" dirty="0" err="1" smtClean="0">
                <a:latin typeface="Helvetica Neue" charset="0"/>
                <a:ea typeface="Helvetica Neue" charset="0"/>
                <a:cs typeface="Helvetica Neue" charset="0"/>
              </a:rPr>
              <a:t>Kazantzis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, N., Whittington, C., &amp; </a:t>
            </a:r>
            <a:r>
              <a:rPr lang="en-US" sz="750" dirty="0" err="1">
                <a:latin typeface="Helvetica Neue" charset="0"/>
                <a:ea typeface="Helvetica Neue" charset="0"/>
                <a:cs typeface="Helvetica Neue" charset="0"/>
              </a:rPr>
              <a:t>Dattilio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, F. (2010). Meta-analysis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of homework 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effects in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cognitive and 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behavioral therapy: A replication and extension. </a:t>
            </a:r>
            <a:r>
              <a:rPr lang="en-US" sz="750" i="1" dirty="0">
                <a:latin typeface="Helvetica Neue" charset="0"/>
                <a:ea typeface="Helvetica Neue" charset="0"/>
                <a:cs typeface="Helvetica Neue" charset="0"/>
              </a:rPr>
              <a:t>Clinical Psychology: Science and Practice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, </a:t>
            </a:r>
            <a:r>
              <a:rPr lang="en-US" sz="750" i="1" dirty="0">
                <a:latin typeface="Helvetica Neue" charset="0"/>
                <a:ea typeface="Helvetica Neue" charset="0"/>
                <a:cs typeface="Helvetica Neue" charset="0"/>
              </a:rPr>
              <a:t>17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, 144–156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.</a:t>
            </a:r>
          </a:p>
          <a:p>
            <a:endParaRPr lang="en-US" sz="75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750" dirty="0" err="1">
                <a:latin typeface="Helvetica Neue" charset="0"/>
                <a:ea typeface="Helvetica Neue" charset="0"/>
                <a:cs typeface="Helvetica Neue" charset="0"/>
              </a:rPr>
              <a:t>Mausbach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, B. T., Moore, R., </a:t>
            </a:r>
            <a:r>
              <a:rPr lang="en-US" sz="750" dirty="0" err="1">
                <a:latin typeface="Helvetica Neue" charset="0"/>
                <a:ea typeface="Helvetica Neue" charset="0"/>
                <a:cs typeface="Helvetica Neue" charset="0"/>
              </a:rPr>
              <a:t>Roesch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, S., Cardenas, V., &amp; Patterson, T. L. (2010). The relationship between homework compliance and therapy outcomes: An updated meta-analysis. </a:t>
            </a:r>
            <a:r>
              <a:rPr lang="en-US" sz="750" i="1" dirty="0">
                <a:latin typeface="Helvetica Neue" charset="0"/>
                <a:ea typeface="Helvetica Neue" charset="0"/>
                <a:cs typeface="Helvetica Neue" charset="0"/>
              </a:rPr>
              <a:t>Cognitive Therapy and Research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, </a:t>
            </a:r>
            <a:r>
              <a:rPr lang="en-US" sz="750" i="1" dirty="0">
                <a:latin typeface="Helvetica Neue" charset="0"/>
                <a:ea typeface="Helvetica Neue" charset="0"/>
                <a:cs typeface="Helvetica Neue" charset="0"/>
              </a:rPr>
              <a:t>34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, 429–438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.</a:t>
            </a:r>
            <a:endParaRPr lang="en-US" sz="75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22" y="5022690"/>
            <a:ext cx="2636372" cy="164756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50" y="640916"/>
            <a:ext cx="1332258" cy="4231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332" y="1180246"/>
            <a:ext cx="2902384" cy="238422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166566" y="1180246"/>
            <a:ext cx="2836301" cy="3270126"/>
          </a:xfrm>
          <a:prstGeom prst="rect">
            <a:avLst/>
          </a:prstGeom>
          <a:solidFill>
            <a:schemeClr val="bg1">
              <a:alpha val="70000"/>
            </a:schemeClr>
          </a:solidFill>
          <a:ln w="12700">
            <a:solidFill>
              <a:srgbClr val="586B65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750" b="1" i="1" dirty="0" smtClean="0">
                <a:latin typeface="Helvetica Neue" charset="0"/>
                <a:ea typeface="Helvetica Neue" charset="0"/>
                <a:cs typeface="Helvetica Neue" charset="0"/>
              </a:rPr>
              <a:t>Congruence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is similarity in content between homework items assigned and material patient reports wanting to remember, rated as </a:t>
            </a:r>
            <a:r>
              <a:rPr lang="en-US" sz="750" i="1" dirty="0">
                <a:latin typeface="Helvetica Neue" charset="0"/>
                <a:ea typeface="Helvetica Neue" charset="0"/>
                <a:cs typeface="Helvetica Neue" charset="0"/>
              </a:rPr>
              <a:t>Low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 (0-25% of assignments congruent), </a:t>
            </a:r>
            <a:r>
              <a:rPr lang="en-US" sz="750" i="1" dirty="0">
                <a:latin typeface="Helvetica Neue" charset="0"/>
                <a:ea typeface="Helvetica Neue" charset="0"/>
                <a:cs typeface="Helvetica Neue" charset="0"/>
              </a:rPr>
              <a:t>Medium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 (26-75% congruent), or </a:t>
            </a:r>
            <a:r>
              <a:rPr lang="en-US" sz="750" i="1" dirty="0">
                <a:latin typeface="Helvetica Neue" charset="0"/>
                <a:ea typeface="Helvetica Neue" charset="0"/>
                <a:cs typeface="Helvetica Neue" charset="0"/>
              </a:rPr>
              <a:t>High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 (76-100% congruent)</a:t>
            </a:r>
          </a:p>
          <a:p>
            <a:pPr marL="171450" indent="-171450">
              <a:buFontTx/>
              <a:buChar char="-"/>
            </a:pPr>
            <a:r>
              <a:rPr lang="en-US" sz="750" b="1" i="1" dirty="0">
                <a:latin typeface="Helvetica Neue" charset="0"/>
                <a:ea typeface="Helvetica Neue" charset="0"/>
                <a:cs typeface="Helvetica Neue" charset="0"/>
              </a:rPr>
              <a:t>Number of Lines</a:t>
            </a:r>
            <a:r>
              <a:rPr lang="en-US" sz="750" b="1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written 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in Section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II is counted</a:t>
            </a:r>
          </a:p>
          <a:p>
            <a:pPr marL="171450" indent="-171450">
              <a:buFontTx/>
              <a:buChar char="-"/>
            </a:pP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Interrater 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reliability for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congruence rating was 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91% between two blind independent raters (ASJ and ALM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)</a:t>
            </a:r>
          </a:p>
          <a:p>
            <a:pPr marL="171450" indent="-171450">
              <a:buFontTx/>
              <a:buChar char="-"/>
            </a:pPr>
            <a:endParaRPr lang="en-US" sz="9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900" b="1" dirty="0" smtClean="0">
                <a:latin typeface="Helvetica Neue" charset="0"/>
                <a:ea typeface="Helvetica Neue" charset="0"/>
                <a:cs typeface="Helvetica Neue" charset="0"/>
              </a:rPr>
              <a:t>Procedure</a:t>
            </a:r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 marL="171450" indent="-171450">
              <a:buFontTx/>
              <a:buChar char="-"/>
            </a:pP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Data were culled from clinical records of patient participants in a study of the relationship between the SAFF and treatment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outcome who also used 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the SAFF to track homework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completion</a:t>
            </a:r>
            <a:endParaRPr lang="en-US" sz="750" dirty="0">
              <a:latin typeface="Helvetica Neue" charset="0"/>
              <a:ea typeface="Helvetica Neue" charset="0"/>
              <a:cs typeface="Helvetica Neue" charset="0"/>
            </a:endParaRPr>
          </a:p>
          <a:p>
            <a:pPr marL="171450" indent="-171450">
              <a:buFontTx/>
              <a:buChar char="-"/>
            </a:pP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Patients gave informed consent for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participation; the 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study was approved by the Behavioral Health Research Collective IRB</a:t>
            </a:r>
          </a:p>
          <a:p>
            <a:pPr marL="171450" indent="-171450">
              <a:buFontTx/>
              <a:buChar char="-"/>
            </a:pPr>
            <a:endParaRPr lang="en-US" sz="700" dirty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900" b="1" dirty="0">
                <a:latin typeface="Helvetica Neue" charset="0"/>
                <a:ea typeface="Helvetica Neue" charset="0"/>
                <a:cs typeface="Helvetica Neue" charset="0"/>
              </a:rPr>
              <a:t>Analyses</a:t>
            </a:r>
          </a:p>
          <a:p>
            <a:pPr marL="171450" indent="-171450">
              <a:buFontTx/>
              <a:buChar char="-"/>
            </a:pP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Generalized linear mixed modeling (GLMM) using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R, with data 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from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each SAFF nested 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within participant</a:t>
            </a:r>
          </a:p>
          <a:p>
            <a:pPr marL="171450" indent="-171450">
              <a:buFontTx/>
              <a:buChar char="-"/>
            </a:pP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Dependent variable was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Number of Homework Items Completed, </a:t>
            </a: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main independent variable was Congruence</a:t>
            </a:r>
          </a:p>
          <a:p>
            <a:pPr marL="171450" indent="-171450">
              <a:buFontTx/>
              <a:buChar char="-"/>
            </a:pP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Covariates were Number of Lines, Therapist, Session Number, and demographic and diagnostic variables</a:t>
            </a:r>
          </a:p>
          <a:p>
            <a:pPr marL="171450" indent="-171450">
              <a:buFontTx/>
              <a:buChar char="-"/>
            </a:pPr>
            <a:r>
              <a:rPr lang="en-US" sz="750" dirty="0">
                <a:latin typeface="Helvetica Neue" charset="0"/>
                <a:ea typeface="Helvetica Neue" charset="0"/>
                <a:cs typeface="Helvetica Neue" charset="0"/>
              </a:rPr>
              <a:t>Analyzed model fit using AIC, BIC, and significance </a:t>
            </a:r>
            <a:r>
              <a:rPr lang="en-US" sz="750" dirty="0" smtClean="0">
                <a:latin typeface="Helvetica Neue" charset="0"/>
                <a:ea typeface="Helvetica Neue" charset="0"/>
                <a:cs typeface="Helvetica Neue" charset="0"/>
              </a:rPr>
              <a:t>testing</a:t>
            </a:r>
            <a:endParaRPr lang="en-US" sz="750" dirty="0" smtClean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32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1145</TotalTime>
  <Words>702</Words>
  <Application>Microsoft Macintosh PowerPoint</Application>
  <PresentationFormat>On-screen Show (4:3)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Cambria Math</vt:lpstr>
      <vt:lpstr>Gill Sans MT</vt:lpstr>
      <vt:lpstr>Helvetica Neue</vt:lpstr>
      <vt:lpstr>Arial</vt:lpstr>
      <vt:lpstr>Parcel</vt:lpstr>
      <vt:lpstr>PowerPoint Presentation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Allie Jensen</dc:creator>
  <cp:lastModifiedBy>Allie Jensen</cp:lastModifiedBy>
  <cp:revision>62</cp:revision>
  <cp:lastPrinted>2017-10-27T22:39:40Z</cp:lastPrinted>
  <dcterms:created xsi:type="dcterms:W3CDTF">2017-10-06T17:42:43Z</dcterms:created>
  <dcterms:modified xsi:type="dcterms:W3CDTF">2017-10-27T22:58:35Z</dcterms:modified>
</cp:coreProperties>
</file>