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12"/>
  </p:notesMasterIdLst>
  <p:handoutMasterIdLst>
    <p:handoutMasterId r:id="rId13"/>
  </p:handoutMasterIdLst>
  <p:sldIdLst>
    <p:sldId id="259" r:id="rId2"/>
    <p:sldId id="261" r:id="rId3"/>
    <p:sldId id="262" r:id="rId4"/>
    <p:sldId id="263" r:id="rId5"/>
    <p:sldId id="265" r:id="rId6"/>
    <p:sldId id="264" r:id="rId7"/>
    <p:sldId id="266" r:id="rId8"/>
    <p:sldId id="267" r:id="rId9"/>
    <p:sldId id="268" r:id="rId10"/>
    <p:sldId id="269"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D3B6"/>
    <a:srgbClr val="C2B9A7"/>
    <a:srgbClr val="D8661F"/>
    <a:srgbClr val="003262"/>
    <a:srgbClr val="D84900"/>
    <a:srgbClr val="D86600"/>
    <a:srgbClr val="D5893E"/>
    <a:srgbClr val="2D637F"/>
    <a:srgbClr val="53626F"/>
    <a:srgbClr val="FDB5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786" autoAdjust="0"/>
    <p:restoredTop sz="77104" autoAdjust="0"/>
  </p:normalViewPr>
  <p:slideViewPr>
    <p:cSldViewPr snapToGrid="0">
      <p:cViewPr varScale="1">
        <p:scale>
          <a:sx n="71" d="100"/>
          <a:sy n="71" d="100"/>
        </p:scale>
        <p:origin x="184" y="3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80B0447-16F7-234F-A67A-00B099208B6B}" type="datetimeFigureOut">
              <a:rPr lang="en-US" smtClean="0"/>
              <a:t>6/8/18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1F4B62-C2D6-B643-ABA2-C64FF8808704}" type="slidenum">
              <a:rPr lang="en-US" smtClean="0"/>
              <a:t>‹#›</a:t>
            </a:fld>
            <a:endParaRPr lang="en-US"/>
          </a:p>
        </p:txBody>
      </p:sp>
    </p:spTree>
    <p:extLst>
      <p:ext uri="{BB962C8B-B14F-4D97-AF65-F5344CB8AC3E}">
        <p14:creationId xmlns:p14="http://schemas.microsoft.com/office/powerpoint/2010/main" val="42426708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BC1458-292F-3847-8603-B82856C6141D}" type="datetimeFigureOut">
              <a:rPr lang="en-US" smtClean="0"/>
              <a:t>6/8/18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3E644B-9D12-D440-B002-B1721AD7B1C7}" type="slidenum">
              <a:rPr lang="en-US" smtClean="0"/>
              <a:t>‹#›</a:t>
            </a:fld>
            <a:endParaRPr lang="en-US"/>
          </a:p>
        </p:txBody>
      </p:sp>
    </p:spTree>
    <p:extLst>
      <p:ext uri="{BB962C8B-B14F-4D97-AF65-F5344CB8AC3E}">
        <p14:creationId xmlns:p14="http://schemas.microsoft.com/office/powerpoint/2010/main" val="7686774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Introduce self</a:t>
            </a:r>
          </a:p>
          <a:p>
            <a:pPr lvl="1"/>
            <a:r>
              <a:rPr lang="en-US" sz="1200" kern="1200" dirty="0">
                <a:solidFill>
                  <a:schemeClr val="tx1"/>
                </a:solidFill>
                <a:effectLst/>
                <a:latin typeface="+mn-lt"/>
                <a:ea typeface="+mn-ea"/>
                <a:cs typeface="+mn-cs"/>
              </a:rPr>
              <a:t>Garret </a:t>
            </a:r>
            <a:r>
              <a:rPr lang="en-US" sz="1200" kern="1200" dirty="0" err="1">
                <a:solidFill>
                  <a:schemeClr val="tx1"/>
                </a:solidFill>
                <a:effectLst/>
                <a:latin typeface="+mn-lt"/>
                <a:ea typeface="+mn-ea"/>
                <a:cs typeface="+mn-cs"/>
              </a:rPr>
              <a:t>Zieve</a:t>
            </a:r>
            <a:r>
              <a:rPr lang="en-US" sz="1200" kern="1200" dirty="0">
                <a:solidFill>
                  <a:schemeClr val="tx1"/>
                </a:solidFill>
                <a:effectLst/>
                <a:latin typeface="+mn-lt"/>
                <a:ea typeface="+mn-ea"/>
                <a:cs typeface="+mn-cs"/>
              </a:rPr>
              <a:t>, graduate student in clinical psychology at Cal</a:t>
            </a:r>
          </a:p>
          <a:p>
            <a:pPr lvl="1"/>
            <a:r>
              <a:rPr lang="en-US" sz="1200" kern="1200" dirty="0">
                <a:solidFill>
                  <a:schemeClr val="tx1"/>
                </a:solidFill>
                <a:effectLst/>
                <a:latin typeface="+mn-lt"/>
                <a:ea typeface="+mn-ea"/>
                <a:cs typeface="+mn-cs"/>
              </a:rPr>
              <a:t>First author of this paper in collaboration with Jackie Persons and Lisa Ann Yu from the Cognitive Behavior Therapy and Science Center in Oakland, CA</a:t>
            </a:r>
          </a:p>
          <a:p>
            <a:pPr lvl="1"/>
            <a:r>
              <a:rPr lang="en-US" sz="1200" kern="1200" dirty="0">
                <a:solidFill>
                  <a:schemeClr val="tx1"/>
                </a:solidFill>
                <a:effectLst/>
                <a:latin typeface="+mn-lt"/>
                <a:ea typeface="+mn-ea"/>
                <a:cs typeface="+mn-cs"/>
              </a:rPr>
              <a:t>Our paper is called The Relationship Between Dropout and Outcome in Naturalistic Cognitive Behavior Therapy</a:t>
            </a:r>
          </a:p>
          <a:p>
            <a:endParaRPr lang="en-US" dirty="0"/>
          </a:p>
        </p:txBody>
      </p:sp>
      <p:sp>
        <p:nvSpPr>
          <p:cNvPr id="4" name="Slide Number Placeholder 3"/>
          <p:cNvSpPr>
            <a:spLocks noGrp="1"/>
          </p:cNvSpPr>
          <p:nvPr>
            <p:ph type="sldNum" sz="quarter" idx="10"/>
          </p:nvPr>
        </p:nvSpPr>
        <p:spPr/>
        <p:txBody>
          <a:bodyPr/>
          <a:lstStyle/>
          <a:p>
            <a:fld id="{B73E644B-9D12-D440-B002-B1721AD7B1C7}" type="slidenum">
              <a:rPr lang="en-US" smtClean="0"/>
              <a:t>1</a:t>
            </a:fld>
            <a:endParaRPr lang="en-US"/>
          </a:p>
        </p:txBody>
      </p:sp>
    </p:spTree>
    <p:extLst>
      <p:ext uri="{BB962C8B-B14F-4D97-AF65-F5344CB8AC3E}">
        <p14:creationId xmlns:p14="http://schemas.microsoft.com/office/powerpoint/2010/main" val="2064690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Dropout from psychotherapy is common (20-50%) and results in a smaller dose of a potentially helpful treatment</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Little is known about the relationship between dropout and outcome</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Patients might drop out because outcome is poor (they give up on treatment because they are not making progress) or because it is good (they have benefitted from treatment and are ready to terminate)</a:t>
            </a:r>
          </a:p>
          <a:p>
            <a:endParaRPr lang="en-US" dirty="0"/>
          </a:p>
        </p:txBody>
      </p:sp>
      <p:sp>
        <p:nvSpPr>
          <p:cNvPr id="4" name="Slide Number Placeholder 3"/>
          <p:cNvSpPr>
            <a:spLocks noGrp="1"/>
          </p:cNvSpPr>
          <p:nvPr>
            <p:ph type="sldNum" sz="quarter" idx="10"/>
          </p:nvPr>
        </p:nvSpPr>
        <p:spPr/>
        <p:txBody>
          <a:bodyPr/>
          <a:lstStyle/>
          <a:p>
            <a:fld id="{B73E644B-9D12-D440-B002-B1721AD7B1C7}" type="slidenum">
              <a:rPr lang="en-US" smtClean="0"/>
              <a:t>2</a:t>
            </a:fld>
            <a:endParaRPr lang="en-US"/>
          </a:p>
        </p:txBody>
      </p:sp>
    </p:spTree>
    <p:extLst>
      <p:ext uri="{BB962C8B-B14F-4D97-AF65-F5344CB8AC3E}">
        <p14:creationId xmlns:p14="http://schemas.microsoft.com/office/powerpoint/2010/main" val="1495578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Data for the current study were drawn from a de-identified archival database comprised of information from 1092 adult patients who received individual therapy sessions during the years 1981-2009</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Nearly all patients (91.67%) were diagnosed with at least one anxiety or depressive disorder.</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Measures of anxious and depressive symptoms collected at each session using the BDI and Burn-AI</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Therapists assigned termination reasons after treatment ended which were categorized into one of three types of reasons: (1) reasons indicating a good outcome, (2) reasons indicating a poor outcome, and (3) reasons indicating logistical/financial and other barriers to treatment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E.g., Patients unhappy with the results of treatment</a:t>
            </a:r>
          </a:p>
          <a:p>
            <a:r>
              <a:rPr lang="en-US" sz="1200" kern="1200" dirty="0">
                <a:solidFill>
                  <a:schemeClr val="tx1"/>
                </a:solidFill>
                <a:effectLst/>
                <a:latin typeface="+mn-lt"/>
                <a:ea typeface="+mn-ea"/>
                <a:cs typeface="+mn-cs"/>
              </a:rPr>
              <a:t>Patient or therapist satisfied with results.</a:t>
            </a:r>
          </a:p>
          <a:p>
            <a:r>
              <a:rPr lang="en-US" sz="1200" kern="1200" dirty="0">
                <a:solidFill>
                  <a:schemeClr val="tx1"/>
                </a:solidFill>
                <a:effectLst/>
                <a:latin typeface="+mn-lt"/>
                <a:ea typeface="+mn-ea"/>
                <a:cs typeface="+mn-cs"/>
              </a:rPr>
              <a:t>Patient moved or other issues of geography;</a:t>
            </a:r>
          </a:p>
          <a:p>
            <a:endParaRPr lang="en-US" dirty="0"/>
          </a:p>
        </p:txBody>
      </p:sp>
      <p:sp>
        <p:nvSpPr>
          <p:cNvPr id="4" name="Slide Number Placeholder 3"/>
          <p:cNvSpPr>
            <a:spLocks noGrp="1"/>
          </p:cNvSpPr>
          <p:nvPr>
            <p:ph type="sldNum" sz="quarter" idx="10"/>
          </p:nvPr>
        </p:nvSpPr>
        <p:spPr/>
        <p:txBody>
          <a:bodyPr/>
          <a:lstStyle/>
          <a:p>
            <a:fld id="{B73E644B-9D12-D440-B002-B1721AD7B1C7}" type="slidenum">
              <a:rPr lang="en-US" smtClean="0"/>
              <a:t>3</a:t>
            </a:fld>
            <a:endParaRPr lang="en-US"/>
          </a:p>
        </p:txBody>
      </p:sp>
    </p:spTree>
    <p:extLst>
      <p:ext uri="{BB962C8B-B14F-4D97-AF65-F5344CB8AC3E}">
        <p14:creationId xmlns:p14="http://schemas.microsoft.com/office/powerpoint/2010/main" val="3020503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For this study we defined three types of dropout</a:t>
            </a:r>
          </a:p>
          <a:p>
            <a:pPr lvl="0"/>
            <a:r>
              <a:rPr lang="en-US" sz="1200" kern="1200" dirty="0">
                <a:solidFill>
                  <a:schemeClr val="tx1"/>
                </a:solidFill>
                <a:effectLst/>
                <a:latin typeface="+mn-lt"/>
                <a:ea typeface="+mn-ea"/>
                <a:cs typeface="+mn-cs"/>
              </a:rPr>
              <a:t>Therapist ratings of premature and uncollaborative dropout</a:t>
            </a:r>
          </a:p>
          <a:p>
            <a:pPr lvl="0"/>
            <a:r>
              <a:rPr lang="en-US" sz="1200" kern="1200" dirty="0">
                <a:solidFill>
                  <a:schemeClr val="tx1"/>
                </a:solidFill>
                <a:effectLst/>
                <a:latin typeface="+mn-lt"/>
                <a:ea typeface="+mn-ea"/>
                <a:cs typeface="+mn-cs"/>
              </a:rPr>
              <a:t>Premature, regardless of duration</a:t>
            </a:r>
          </a:p>
          <a:p>
            <a:pPr lvl="0"/>
            <a:r>
              <a:rPr lang="en-US" sz="1200" kern="1200" dirty="0">
                <a:solidFill>
                  <a:schemeClr val="tx1"/>
                </a:solidFill>
                <a:effectLst/>
                <a:latin typeface="+mn-lt"/>
                <a:ea typeface="+mn-ea"/>
                <a:cs typeface="+mn-cs"/>
              </a:rPr>
              <a:t>Uncollaborative: ex., patient who simply does not appear for a scheduled session and does not respond to the therapist’s efforts to contact him or her</a:t>
            </a:r>
          </a:p>
          <a:p>
            <a:endParaRPr lang="en-US" dirty="0"/>
          </a:p>
        </p:txBody>
      </p:sp>
      <p:sp>
        <p:nvSpPr>
          <p:cNvPr id="4" name="Slide Number Placeholder 3"/>
          <p:cNvSpPr>
            <a:spLocks noGrp="1"/>
          </p:cNvSpPr>
          <p:nvPr>
            <p:ph type="sldNum" sz="quarter" idx="10"/>
          </p:nvPr>
        </p:nvSpPr>
        <p:spPr/>
        <p:txBody>
          <a:bodyPr/>
          <a:lstStyle/>
          <a:p>
            <a:fld id="{B73E644B-9D12-D440-B002-B1721AD7B1C7}" type="slidenum">
              <a:rPr lang="en-US" smtClean="0"/>
              <a:t>4</a:t>
            </a:fld>
            <a:endParaRPr lang="en-US"/>
          </a:p>
        </p:txBody>
      </p:sp>
    </p:spTree>
    <p:extLst>
      <p:ext uri="{BB962C8B-B14F-4D97-AF65-F5344CB8AC3E}">
        <p14:creationId xmlns:p14="http://schemas.microsoft.com/office/powerpoint/2010/main" val="4188694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Consistent with hypothesis 1…</a:t>
            </a:r>
          </a:p>
          <a:p>
            <a:pPr lvl="0"/>
            <a:r>
              <a:rPr lang="en-US" sz="1200" kern="1200" dirty="0">
                <a:solidFill>
                  <a:schemeClr val="tx1"/>
                </a:solidFill>
                <a:effectLst/>
                <a:latin typeface="+mn-lt"/>
                <a:ea typeface="+mn-ea"/>
                <a:cs typeface="+mn-cs"/>
              </a:rPr>
              <a:t>For both measures of anxious and depressive symptoms</a:t>
            </a:r>
          </a:p>
          <a:p>
            <a:pPr lvl="0"/>
            <a:r>
              <a:rPr lang="en-US" sz="1200" kern="1200" dirty="0">
                <a:solidFill>
                  <a:schemeClr val="tx1"/>
                </a:solidFill>
                <a:effectLst/>
                <a:latin typeface="+mn-lt"/>
                <a:ea typeface="+mn-ea"/>
                <a:cs typeface="+mn-cs"/>
              </a:rPr>
              <a:t>Largest effect sizes were for early dropouts</a:t>
            </a:r>
          </a:p>
          <a:p>
            <a:endParaRPr lang="en-US" dirty="0"/>
          </a:p>
        </p:txBody>
      </p:sp>
      <p:sp>
        <p:nvSpPr>
          <p:cNvPr id="4" name="Slide Number Placeholder 3"/>
          <p:cNvSpPr>
            <a:spLocks noGrp="1"/>
          </p:cNvSpPr>
          <p:nvPr>
            <p:ph type="sldNum" sz="quarter" idx="10"/>
          </p:nvPr>
        </p:nvSpPr>
        <p:spPr/>
        <p:txBody>
          <a:bodyPr/>
          <a:lstStyle/>
          <a:p>
            <a:fld id="{B73E644B-9D12-D440-B002-B1721AD7B1C7}" type="slidenum">
              <a:rPr lang="en-US" smtClean="0"/>
              <a:t>6</a:t>
            </a:fld>
            <a:endParaRPr lang="en-US"/>
          </a:p>
        </p:txBody>
      </p:sp>
    </p:spTree>
    <p:extLst>
      <p:ext uri="{BB962C8B-B14F-4D97-AF65-F5344CB8AC3E}">
        <p14:creationId xmlns:p14="http://schemas.microsoft.com/office/powerpoint/2010/main" val="266662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Contrary to our hypotheses</a:t>
            </a:r>
          </a:p>
          <a:p>
            <a:pPr lvl="0"/>
            <a:r>
              <a:rPr lang="en-US" sz="1200" kern="1200" dirty="0">
                <a:solidFill>
                  <a:schemeClr val="tx1"/>
                </a:solidFill>
                <a:effectLst/>
                <a:latin typeface="+mn-lt"/>
                <a:ea typeface="+mn-ea"/>
                <a:cs typeface="+mn-cs"/>
              </a:rPr>
              <a:t>For all three types of dropouts and for both anxiety and depression</a:t>
            </a:r>
          </a:p>
          <a:p>
            <a:endParaRPr lang="en-US" dirty="0"/>
          </a:p>
        </p:txBody>
      </p:sp>
      <p:sp>
        <p:nvSpPr>
          <p:cNvPr id="4" name="Slide Number Placeholder 3"/>
          <p:cNvSpPr>
            <a:spLocks noGrp="1"/>
          </p:cNvSpPr>
          <p:nvPr>
            <p:ph type="sldNum" sz="quarter" idx="10"/>
          </p:nvPr>
        </p:nvSpPr>
        <p:spPr/>
        <p:txBody>
          <a:bodyPr/>
          <a:lstStyle/>
          <a:p>
            <a:fld id="{B73E644B-9D12-D440-B002-B1721AD7B1C7}" type="slidenum">
              <a:rPr lang="en-US" smtClean="0"/>
              <a:t>7</a:t>
            </a:fld>
            <a:endParaRPr lang="en-US"/>
          </a:p>
        </p:txBody>
      </p:sp>
    </p:spTree>
    <p:extLst>
      <p:ext uri="{BB962C8B-B14F-4D97-AF65-F5344CB8AC3E}">
        <p14:creationId xmlns:p14="http://schemas.microsoft.com/office/powerpoint/2010/main" val="1471638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To add to our understanding of why patients in our sample dropped out, we analyzed therapist-rated reasons for termination.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Uncollaborative dropout, but not other types of dropout, was associated with a higher odds of being rated with a termination reason indicating poor outcome, corresponding to medium effect size (Cohen’s </a:t>
            </a:r>
            <a:r>
              <a:rPr lang="en-US" sz="1200" i="1" kern="12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 0.49).</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Poor outcome reasons again were coded when patients dissatisfied with some aspect of the therapy outcome or process.</a:t>
            </a:r>
          </a:p>
          <a:p>
            <a:endParaRPr lang="en-US" dirty="0"/>
          </a:p>
        </p:txBody>
      </p:sp>
      <p:sp>
        <p:nvSpPr>
          <p:cNvPr id="4" name="Slide Number Placeholder 3"/>
          <p:cNvSpPr>
            <a:spLocks noGrp="1"/>
          </p:cNvSpPr>
          <p:nvPr>
            <p:ph type="sldNum" sz="quarter" idx="10"/>
          </p:nvPr>
        </p:nvSpPr>
        <p:spPr/>
        <p:txBody>
          <a:bodyPr/>
          <a:lstStyle/>
          <a:p>
            <a:fld id="{B73E644B-9D12-D440-B002-B1721AD7B1C7}" type="slidenum">
              <a:rPr lang="en-US" smtClean="0"/>
              <a:t>8</a:t>
            </a:fld>
            <a:endParaRPr lang="en-US"/>
          </a:p>
        </p:txBody>
      </p:sp>
    </p:spTree>
    <p:extLst>
      <p:ext uri="{BB962C8B-B14F-4D97-AF65-F5344CB8AC3E}">
        <p14:creationId xmlns:p14="http://schemas.microsoft.com/office/powerpoint/2010/main" val="618172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Coming out of the finding that uncollaborative dropouts were more likely to be rated with a termination reason indicating a poor outcome,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results point to the importance of carefully handling the termination phase of treatment (Davis, 2008) and attending to factors (e.g., problems in the alliance, dissatisfaction with the process of therapy) that may lead patients to cut short their trajectories of improvement by dropping out.</a:t>
            </a:r>
          </a:p>
          <a:p>
            <a:endParaRPr lang="en-US" dirty="0"/>
          </a:p>
        </p:txBody>
      </p:sp>
      <p:sp>
        <p:nvSpPr>
          <p:cNvPr id="4" name="Slide Number Placeholder 3"/>
          <p:cNvSpPr>
            <a:spLocks noGrp="1"/>
          </p:cNvSpPr>
          <p:nvPr>
            <p:ph type="sldNum" sz="quarter" idx="10"/>
          </p:nvPr>
        </p:nvSpPr>
        <p:spPr/>
        <p:txBody>
          <a:bodyPr/>
          <a:lstStyle/>
          <a:p>
            <a:fld id="{B73E644B-9D12-D440-B002-B1721AD7B1C7}" type="slidenum">
              <a:rPr lang="en-US" smtClean="0"/>
              <a:t>9</a:t>
            </a:fld>
            <a:endParaRPr lang="en-US"/>
          </a:p>
        </p:txBody>
      </p:sp>
    </p:spTree>
    <p:extLst>
      <p:ext uri="{BB962C8B-B14F-4D97-AF65-F5344CB8AC3E}">
        <p14:creationId xmlns:p14="http://schemas.microsoft.com/office/powerpoint/2010/main" val="794994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438980"/>
            <a:ext cx="7399867" cy="1470025"/>
          </a:xfrm>
        </p:spPr>
        <p:txBody>
          <a:bodyPr/>
          <a:lstStyle>
            <a:lvl1pPr>
              <a:defRPr baseline="0"/>
            </a:lvl1pPr>
          </a:lstStyle>
          <a:p>
            <a:r>
              <a:rPr lang="en-US" dirty="0" err="1"/>
              <a:t>Lorem</a:t>
            </a:r>
            <a:r>
              <a:rPr lang="en-US" dirty="0"/>
              <a:t> </a:t>
            </a:r>
            <a:r>
              <a:rPr lang="en-US" dirty="0" err="1"/>
              <a:t>Ipsum</a:t>
            </a:r>
            <a:r>
              <a:rPr lang="en-US" dirty="0"/>
              <a:t> Dolor</a:t>
            </a:r>
          </a:p>
        </p:txBody>
      </p:sp>
      <p:sp>
        <p:nvSpPr>
          <p:cNvPr id="3" name="Subtitle 2"/>
          <p:cNvSpPr>
            <a:spLocks noGrp="1"/>
          </p:cNvSpPr>
          <p:nvPr>
            <p:ph type="subTitle" idx="1" hasCustomPrompt="1"/>
          </p:nvPr>
        </p:nvSpPr>
        <p:spPr>
          <a:xfrm>
            <a:off x="680155" y="2983087"/>
            <a:ext cx="7433733" cy="96802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Sed</a:t>
            </a:r>
            <a:r>
              <a:rPr lang="en-US" dirty="0"/>
              <a:t> un </a:t>
            </a:r>
            <a:r>
              <a:rPr lang="en-US" dirty="0" err="1"/>
              <a:t>molestias</a:t>
            </a:r>
            <a:r>
              <a:rPr lang="en-US" dirty="0"/>
              <a:t> </a:t>
            </a:r>
            <a:r>
              <a:rPr lang="en-US" dirty="0" err="1"/>
              <a:t>excepture</a:t>
            </a:r>
            <a:r>
              <a:rPr lang="en-US" dirty="0"/>
              <a:t> </a:t>
            </a:r>
            <a:r>
              <a:rPr lang="en-US" dirty="0" err="1"/>
              <a:t>sint</a:t>
            </a:r>
            <a:endParaRPr lang="en-US" dirty="0"/>
          </a:p>
        </p:txBody>
      </p:sp>
    </p:spTree>
    <p:extLst>
      <p:ext uri="{BB962C8B-B14F-4D97-AF65-F5344CB8AC3E}">
        <p14:creationId xmlns:p14="http://schemas.microsoft.com/office/powerpoint/2010/main" val="240901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277408"/>
            <a:ext cx="8229600" cy="1143000"/>
          </a:xfr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4200"/>
            </a:lvl1pPr>
          </a:lstStyle>
          <a:p>
            <a:r>
              <a:rPr lang="en-US" dirty="0" err="1"/>
              <a:t>Lorem</a:t>
            </a:r>
            <a:r>
              <a:rPr lang="en-US" dirty="0"/>
              <a:t> </a:t>
            </a:r>
            <a:r>
              <a:rPr lang="en-US" dirty="0" err="1"/>
              <a:t>ipsum</a:t>
            </a:r>
            <a:r>
              <a:rPr lang="en-US" dirty="0"/>
              <a:t> dolor</a:t>
            </a:r>
          </a:p>
        </p:txBody>
      </p:sp>
      <p:sp>
        <p:nvSpPr>
          <p:cNvPr id="3" name="Content Placeholder 2"/>
          <p:cNvSpPr>
            <a:spLocks noGrp="1"/>
          </p:cNvSpPr>
          <p:nvPr>
            <p:ph idx="1"/>
          </p:nvPr>
        </p:nvSpPr>
        <p:spPr>
          <a:xfrm>
            <a:off x="457200" y="2454805"/>
            <a:ext cx="8229600" cy="252641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3" hasCustomPrompt="1"/>
          </p:nvPr>
        </p:nvSpPr>
        <p:spPr>
          <a:xfrm>
            <a:off x="457200" y="316782"/>
            <a:ext cx="3451578" cy="488017"/>
          </a:xfrm>
          <a:prstGeom prst="rect">
            <a:avLst/>
          </a:prstGeom>
        </p:spPr>
        <p:txBody>
          <a:bodyPr>
            <a:normAutofit/>
          </a:bodyPr>
          <a:lstStyle>
            <a:lvl1pPr marL="0" indent="0">
              <a:buNone/>
              <a:defRPr sz="1800" b="1">
                <a:solidFill>
                  <a:srgbClr val="FDB515"/>
                </a:solidFill>
                <a:latin typeface="Georgia"/>
                <a:cs typeface="Georgia"/>
              </a:defRPr>
            </a:lvl1pPr>
          </a:lstStyle>
          <a:p>
            <a:pPr lvl="0"/>
            <a:r>
              <a:rPr lang="en-US" dirty="0"/>
              <a:t>CLICK TO EDIT MASTER  |</a:t>
            </a:r>
          </a:p>
        </p:txBody>
      </p:sp>
      <p:sp>
        <p:nvSpPr>
          <p:cNvPr id="7" name="Content Placeholder 2"/>
          <p:cNvSpPr>
            <a:spLocks noGrp="1"/>
          </p:cNvSpPr>
          <p:nvPr>
            <p:ph idx="14" hasCustomPrompt="1"/>
          </p:nvPr>
        </p:nvSpPr>
        <p:spPr>
          <a:xfrm>
            <a:off x="3797031" y="312434"/>
            <a:ext cx="2238375" cy="492365"/>
          </a:xfrm>
          <a:prstGeom prst="rect">
            <a:avLst/>
          </a:prstGeom>
        </p:spPr>
        <p:txBody>
          <a:bodyPr>
            <a:normAutofit/>
          </a:bodyPr>
          <a:lstStyle>
            <a:lvl1pPr marL="0" indent="0">
              <a:buNone/>
              <a:defRPr sz="1800" b="1">
                <a:solidFill>
                  <a:schemeClr val="bg1"/>
                </a:solidFill>
                <a:latin typeface="Georgia"/>
                <a:cs typeface="Georgia"/>
              </a:defRPr>
            </a:lvl1pPr>
          </a:lstStyle>
          <a:p>
            <a:pPr lvl="0"/>
            <a:r>
              <a:rPr lang="en-US" dirty="0"/>
              <a:t>CLICK TO EDIT</a:t>
            </a:r>
          </a:p>
        </p:txBody>
      </p:sp>
      <p:sp>
        <p:nvSpPr>
          <p:cNvPr id="14" name="TextBox 13"/>
          <p:cNvSpPr txBox="1"/>
          <p:nvPr userDrawn="1"/>
        </p:nvSpPr>
        <p:spPr>
          <a:xfrm>
            <a:off x="8113889" y="6406444"/>
            <a:ext cx="1030111"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15" name="Footer Placeholder 4"/>
          <p:cNvSpPr>
            <a:spLocks noGrp="1"/>
          </p:cNvSpPr>
          <p:nvPr>
            <p:ph type="ftr" sz="quarter" idx="3"/>
          </p:nvPr>
        </p:nvSpPr>
        <p:spPr>
          <a:xfrm>
            <a:off x="5553288" y="6340824"/>
            <a:ext cx="2348159" cy="376063"/>
          </a:xfrm>
          <a:prstGeom prst="rect">
            <a:avLst/>
          </a:prstGeom>
        </p:spPr>
        <p:txBody>
          <a:bodyPr vert="horz" lIns="91440" tIns="45720" rIns="91440" bIns="45720" rtlCol="0" anchor="ctr"/>
          <a:lstStyle>
            <a:lvl1pPr algn="ctr">
              <a:defRPr sz="1000">
                <a:solidFill>
                  <a:schemeClr val="bg1"/>
                </a:solidFill>
              </a:defRPr>
            </a:lvl1pPr>
          </a:lstStyle>
          <a:p>
            <a:r>
              <a:rPr lang="cs-CZ"/>
              <a:t>11/15/13 | Lorem Ipsum</a:t>
            </a:r>
            <a:endParaRPr lang="en-US" dirty="0"/>
          </a:p>
        </p:txBody>
      </p:sp>
    </p:spTree>
    <p:extLst>
      <p:ext uri="{BB962C8B-B14F-4D97-AF65-F5344CB8AC3E}">
        <p14:creationId xmlns:p14="http://schemas.microsoft.com/office/powerpoint/2010/main" val="1975654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58327"/>
            <a:ext cx="3008313" cy="404988"/>
          </a:xfrm>
        </p:spPr>
        <p:txBody>
          <a:bodyPr anchor="b"/>
          <a:lstStyle>
            <a:lvl1pPr algn="l">
              <a:defRPr sz="20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0" y="1091489"/>
            <a:ext cx="4877506" cy="4256622"/>
          </a:xfrm>
        </p:spPr>
        <p:txBody>
          <a:bodyP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0" y="1547983"/>
            <a:ext cx="3008313" cy="378601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0" y="316782"/>
            <a:ext cx="3451578" cy="488017"/>
          </a:xfrm>
          <a:prstGeom prst="rect">
            <a:avLst/>
          </a:prstGeom>
        </p:spPr>
        <p:txBody>
          <a:bodyPr>
            <a:normAutofit/>
          </a:bodyPr>
          <a:lstStyle>
            <a:lvl1pPr marL="0" indent="0">
              <a:buNone/>
              <a:defRPr sz="1800" b="1">
                <a:solidFill>
                  <a:srgbClr val="FDB515"/>
                </a:solidFill>
                <a:latin typeface="Georgia"/>
                <a:cs typeface="Georgia"/>
              </a:defRPr>
            </a:lvl1pPr>
          </a:lstStyle>
          <a:p>
            <a:pPr lvl="0"/>
            <a:r>
              <a:rPr lang="en-US" dirty="0"/>
              <a:t>CLICK TO EDIT MASTER  |</a:t>
            </a:r>
          </a:p>
        </p:txBody>
      </p:sp>
      <p:sp>
        <p:nvSpPr>
          <p:cNvPr id="11" name="Content Placeholder 2"/>
          <p:cNvSpPr>
            <a:spLocks noGrp="1"/>
          </p:cNvSpPr>
          <p:nvPr>
            <p:ph idx="14" hasCustomPrompt="1"/>
          </p:nvPr>
        </p:nvSpPr>
        <p:spPr>
          <a:xfrm>
            <a:off x="3797031" y="312434"/>
            <a:ext cx="2238375" cy="492365"/>
          </a:xfrm>
          <a:prstGeom prst="rect">
            <a:avLst/>
          </a:prstGeom>
        </p:spPr>
        <p:txBody>
          <a:bodyPr>
            <a:normAutofit/>
          </a:bodyPr>
          <a:lstStyle>
            <a:lvl1pPr marL="0" indent="0">
              <a:buNone/>
              <a:defRPr sz="1800" b="1">
                <a:solidFill>
                  <a:schemeClr val="bg1"/>
                </a:solidFill>
                <a:latin typeface="Georgia"/>
                <a:cs typeface="Georgia"/>
              </a:defRPr>
            </a:lvl1pPr>
          </a:lstStyle>
          <a:p>
            <a:pPr lvl="0"/>
            <a:r>
              <a:rPr lang="en-US" dirty="0"/>
              <a:t>CLICK TO EDIT</a:t>
            </a:r>
          </a:p>
        </p:txBody>
      </p:sp>
      <p:sp>
        <p:nvSpPr>
          <p:cNvPr id="17" name="TextBox 16"/>
          <p:cNvSpPr txBox="1"/>
          <p:nvPr userDrawn="1"/>
        </p:nvSpPr>
        <p:spPr>
          <a:xfrm>
            <a:off x="8113889" y="6406444"/>
            <a:ext cx="1030111"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18" name="Footer Placeholder 4"/>
          <p:cNvSpPr>
            <a:spLocks noGrp="1"/>
          </p:cNvSpPr>
          <p:nvPr>
            <p:ph type="ftr" sz="quarter" idx="3"/>
          </p:nvPr>
        </p:nvSpPr>
        <p:spPr>
          <a:xfrm>
            <a:off x="5553288" y="6340824"/>
            <a:ext cx="2348159" cy="376063"/>
          </a:xfrm>
          <a:prstGeom prst="rect">
            <a:avLst/>
          </a:prstGeom>
        </p:spPr>
        <p:txBody>
          <a:bodyPr vert="horz" lIns="91440" tIns="45720" rIns="91440" bIns="45720" rtlCol="0" anchor="ctr"/>
          <a:lstStyle>
            <a:lvl1pPr algn="ctr">
              <a:defRPr sz="1000">
                <a:solidFill>
                  <a:schemeClr val="bg1"/>
                </a:solidFill>
              </a:defRPr>
            </a:lvl1pPr>
          </a:lstStyle>
          <a:p>
            <a:r>
              <a:rPr lang="cs-CZ"/>
              <a:t>11/15/13 | Lorem Ipsum</a:t>
            </a:r>
            <a:endParaRPr lang="en-US" dirty="0"/>
          </a:p>
        </p:txBody>
      </p:sp>
    </p:spTree>
    <p:extLst>
      <p:ext uri="{BB962C8B-B14F-4D97-AF65-F5344CB8AC3E}">
        <p14:creationId xmlns:p14="http://schemas.microsoft.com/office/powerpoint/2010/main" val="233369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288" y="377049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68288" y="330552"/>
            <a:ext cx="6462712" cy="33947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68286" y="4351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Box 10"/>
          <p:cNvSpPr txBox="1"/>
          <p:nvPr userDrawn="1"/>
        </p:nvSpPr>
        <p:spPr>
          <a:xfrm>
            <a:off x="8113889" y="6406444"/>
            <a:ext cx="1030111" cy="276999"/>
          </a:xfrm>
          <a:prstGeom prst="rect">
            <a:avLst/>
          </a:prstGeom>
          <a:noFill/>
        </p:spPr>
        <p:txBody>
          <a:bodyPr wrap="square" rtlCol="0">
            <a:spAutoFit/>
          </a:bodyPr>
          <a:lstStyle/>
          <a:p>
            <a:fld id="{9CACBFA4-9F9F-3F42-9348-CEF387879029}" type="slidenum">
              <a:rPr lang="en-US" sz="1200" smtClean="0">
                <a:solidFill>
                  <a:srgbClr val="FFFFFF"/>
                </a:solidFill>
                <a:latin typeface="Lucida Grande"/>
                <a:cs typeface="Lucida Grande"/>
              </a:rPr>
              <a:t>‹#›</a:t>
            </a:fld>
            <a:endParaRPr lang="en-US" sz="1200" dirty="0">
              <a:solidFill>
                <a:srgbClr val="FFFFFF"/>
              </a:solidFill>
              <a:latin typeface="Lucida Grande"/>
              <a:cs typeface="Lucida Grande"/>
            </a:endParaRPr>
          </a:p>
        </p:txBody>
      </p:sp>
      <p:sp>
        <p:nvSpPr>
          <p:cNvPr id="12" name="Footer Placeholder 4"/>
          <p:cNvSpPr>
            <a:spLocks noGrp="1"/>
          </p:cNvSpPr>
          <p:nvPr>
            <p:ph type="ftr" sz="quarter" idx="3"/>
          </p:nvPr>
        </p:nvSpPr>
        <p:spPr>
          <a:xfrm>
            <a:off x="5553288" y="6340824"/>
            <a:ext cx="2348159" cy="376063"/>
          </a:xfrm>
          <a:prstGeom prst="rect">
            <a:avLst/>
          </a:prstGeom>
        </p:spPr>
        <p:txBody>
          <a:bodyPr vert="horz" lIns="91440" tIns="45720" rIns="91440" bIns="45720" rtlCol="0" anchor="ctr"/>
          <a:lstStyle>
            <a:lvl1pPr algn="ctr">
              <a:defRPr sz="1000">
                <a:solidFill>
                  <a:schemeClr val="bg1"/>
                </a:solidFill>
              </a:defRPr>
            </a:lvl1pPr>
          </a:lstStyle>
          <a:p>
            <a:r>
              <a:rPr lang="cs-CZ"/>
              <a:t>11/15/13 | Lorem Ipsum</a:t>
            </a:r>
            <a:endParaRPr lang="en-US" dirty="0"/>
          </a:p>
        </p:txBody>
      </p:sp>
    </p:spTree>
    <p:extLst>
      <p:ext uri="{BB962C8B-B14F-4D97-AF65-F5344CB8AC3E}">
        <p14:creationId xmlns:p14="http://schemas.microsoft.com/office/powerpoint/2010/main" val="22334160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26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70630"/>
            <a:ext cx="8229600" cy="1143000"/>
          </a:xfrm>
          <a:prstGeom prst="rect">
            <a:avLst/>
          </a:prstGeom>
        </p:spPr>
        <p:txBody>
          <a:bodyPr vert="horz" lIns="91440" tIns="45720" rIns="91440" bIns="45720" rtlCol="0" anchor="ctr">
            <a:normAutofit/>
          </a:bodyPr>
          <a:lstStyle/>
          <a:p>
            <a:r>
              <a:rPr lang="en-US" dirty="0"/>
              <a:t>Project Title</a:t>
            </a:r>
          </a:p>
        </p:txBody>
      </p:sp>
      <p:sp>
        <p:nvSpPr>
          <p:cNvPr id="3" name="Text Placeholder 2"/>
          <p:cNvSpPr>
            <a:spLocks noGrp="1"/>
          </p:cNvSpPr>
          <p:nvPr>
            <p:ph type="body" idx="1"/>
          </p:nvPr>
        </p:nvSpPr>
        <p:spPr>
          <a:xfrm>
            <a:off x="457200" y="1989138"/>
            <a:ext cx="8229600" cy="2526418"/>
          </a:xfrm>
          <a:prstGeom prst="rect">
            <a:avLst/>
          </a:prstGeom>
        </p:spPr>
        <p:txBody>
          <a:bodyPr vert="horz" lIns="91440" tIns="45720" rIns="91440" bIns="45720" rtlCol="0">
            <a:normAutofit/>
          </a:bodyPr>
          <a:lstStyle/>
          <a:p>
            <a:pPr lvl="0"/>
            <a:r>
              <a:rPr lang="en-US" dirty="0" err="1"/>
              <a:t>Lorem</a:t>
            </a:r>
            <a:r>
              <a:rPr lang="en-US" dirty="0"/>
              <a:t> </a:t>
            </a:r>
            <a:r>
              <a:rPr lang="en-US" dirty="0" err="1"/>
              <a:t>Ipsum</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474305" y="6242048"/>
            <a:ext cx="2895600" cy="365125"/>
          </a:xfrm>
          <a:prstGeom prst="rect">
            <a:avLst/>
          </a:prstGeom>
        </p:spPr>
        <p:txBody>
          <a:bodyPr vert="horz" lIns="91440" tIns="45720" rIns="91440" bIns="45720" rtlCol="0" anchor="ctr"/>
          <a:lstStyle>
            <a:lvl1pPr algn="ctr">
              <a:defRPr sz="1000">
                <a:solidFill>
                  <a:schemeClr val="bg1"/>
                </a:solidFill>
              </a:defRPr>
            </a:lvl1pPr>
          </a:lstStyle>
          <a:p>
            <a:r>
              <a:rPr lang="cs-CZ"/>
              <a:t>11/15/13 | Lorem Ipsum</a:t>
            </a:r>
            <a:endParaRPr lang="en-US" dirty="0"/>
          </a:p>
        </p:txBody>
      </p:sp>
      <p:pic>
        <p:nvPicPr>
          <p:cNvPr id="9" name="Picture 8"/>
          <p:cNvPicPr>
            <a:picLocks noChangeAspect="1"/>
          </p:cNvPicPr>
          <p:nvPr/>
        </p:nvPicPr>
        <p:blipFill>
          <a:blip r:embed="rId6"/>
          <a:stretch>
            <a:fillRect/>
          </a:stretch>
        </p:blipFill>
        <p:spPr>
          <a:xfrm>
            <a:off x="410632" y="6081534"/>
            <a:ext cx="1745673" cy="533400"/>
          </a:xfrm>
          <a:prstGeom prst="rect">
            <a:avLst/>
          </a:prstGeom>
        </p:spPr>
      </p:pic>
      <p:pic>
        <p:nvPicPr>
          <p:cNvPr id="6" name="Picture 5" descr="Structures.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778" y="0"/>
            <a:ext cx="9271000" cy="6870700"/>
          </a:xfrm>
          <a:prstGeom prst="rect">
            <a:avLst/>
          </a:prstGeom>
        </p:spPr>
      </p:pic>
      <p:pic>
        <p:nvPicPr>
          <p:cNvPr id="7" name="Picture 6"/>
          <p:cNvPicPr>
            <a:picLocks noChangeAspect="1"/>
          </p:cNvPicPr>
          <p:nvPr userDrawn="1"/>
        </p:nvPicPr>
        <p:blipFill>
          <a:blip r:embed="rId6"/>
          <a:stretch>
            <a:fillRect/>
          </a:stretch>
        </p:blipFill>
        <p:spPr>
          <a:xfrm>
            <a:off x="410632" y="6081534"/>
            <a:ext cx="1745673" cy="533400"/>
          </a:xfrm>
          <a:prstGeom prst="rect">
            <a:avLst/>
          </a:prstGeom>
        </p:spPr>
      </p:pic>
    </p:spTree>
    <p:extLst>
      <p:ext uri="{BB962C8B-B14F-4D97-AF65-F5344CB8AC3E}">
        <p14:creationId xmlns:p14="http://schemas.microsoft.com/office/powerpoint/2010/main" val="17379262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hf sldNum="0" hdr="0" ftr="0" dt="0"/>
  <p:txStyles>
    <p:titleStyle>
      <a:lvl1pPr algn="l" defTabSz="457200" rtl="0" eaLnBrk="1" latinLnBrk="0" hangingPunct="1">
        <a:spcBef>
          <a:spcPct val="0"/>
        </a:spcBef>
        <a:buNone/>
        <a:defRPr sz="5000" kern="1200">
          <a:solidFill>
            <a:srgbClr val="FDB515"/>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bg1"/>
          </a:solidFill>
          <a:latin typeface="Lucida Grande"/>
          <a:ea typeface="+mn-ea"/>
          <a:cs typeface="Lucida Grande"/>
        </a:defRPr>
      </a:lvl1pPr>
      <a:lvl2pPr marL="742950" indent="-285750" algn="l" defTabSz="457200" rtl="0" eaLnBrk="1" latinLnBrk="0" hangingPunct="1">
        <a:spcBef>
          <a:spcPct val="20000"/>
        </a:spcBef>
        <a:buFont typeface="Arial"/>
        <a:buChar char="–"/>
        <a:defRPr sz="2400" kern="1200">
          <a:solidFill>
            <a:schemeClr val="bg1"/>
          </a:solidFill>
          <a:latin typeface="Lucida Grande"/>
          <a:ea typeface="+mn-ea"/>
          <a:cs typeface="Lucida Grande"/>
        </a:defRPr>
      </a:lvl2pPr>
      <a:lvl3pPr marL="1143000" indent="-228600" algn="l" defTabSz="457200" rtl="0" eaLnBrk="1" latinLnBrk="0" hangingPunct="1">
        <a:spcBef>
          <a:spcPct val="20000"/>
        </a:spcBef>
        <a:buFont typeface="Arial"/>
        <a:buChar char="•"/>
        <a:defRPr sz="2000" kern="1200">
          <a:solidFill>
            <a:schemeClr val="bg1"/>
          </a:solidFill>
          <a:latin typeface="Lucida Grande"/>
          <a:ea typeface="+mn-ea"/>
          <a:cs typeface="Lucida Grande"/>
        </a:defRPr>
      </a:lvl3pPr>
      <a:lvl4pPr marL="1600200" indent="-228600" algn="l" defTabSz="457200" rtl="0" eaLnBrk="1" latinLnBrk="0" hangingPunct="1">
        <a:spcBef>
          <a:spcPct val="20000"/>
        </a:spcBef>
        <a:buFont typeface="Arial"/>
        <a:buChar char="–"/>
        <a:defRPr sz="1800" kern="1200">
          <a:solidFill>
            <a:schemeClr val="bg1"/>
          </a:solidFill>
          <a:latin typeface="Lucida Grande"/>
          <a:ea typeface="+mn-ea"/>
          <a:cs typeface="Lucida Grande"/>
        </a:defRPr>
      </a:lvl4pPr>
      <a:lvl5pPr marL="2057400" indent="-228600" algn="l" defTabSz="457200" rtl="0" eaLnBrk="1" latinLnBrk="0" hangingPunct="1">
        <a:spcBef>
          <a:spcPct val="20000"/>
        </a:spcBef>
        <a:buFont typeface="Arial"/>
        <a:buChar char="»"/>
        <a:defRPr sz="1600" kern="1200">
          <a:solidFill>
            <a:schemeClr val="bg1"/>
          </a:solidFill>
          <a:latin typeface="Lucida Grande"/>
          <a:ea typeface="+mn-ea"/>
          <a:cs typeface="Lucida Grand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798" y="625472"/>
            <a:ext cx="7399867" cy="1470025"/>
          </a:xfrm>
        </p:spPr>
        <p:txBody>
          <a:bodyPr>
            <a:noAutofit/>
          </a:bodyPr>
          <a:lstStyle/>
          <a:p>
            <a:pPr algn="ctr"/>
            <a:r>
              <a:rPr lang="en" sz="3600" dirty="0"/>
              <a:t>The Relationship Between Dropout and Outcome in Naturalistic Cognitive Behavior Therapy</a:t>
            </a:r>
            <a:endParaRPr lang="en-US" sz="3200" dirty="0"/>
          </a:p>
        </p:txBody>
      </p:sp>
      <p:sp>
        <p:nvSpPr>
          <p:cNvPr id="3" name="Subtitle 2"/>
          <p:cNvSpPr>
            <a:spLocks noGrp="1"/>
          </p:cNvSpPr>
          <p:nvPr>
            <p:ph type="subTitle" idx="1"/>
          </p:nvPr>
        </p:nvSpPr>
        <p:spPr>
          <a:xfrm>
            <a:off x="697088" y="2471030"/>
            <a:ext cx="7377288" cy="1306690"/>
          </a:xfrm>
        </p:spPr>
        <p:txBody>
          <a:bodyPr>
            <a:normAutofit fontScale="92500" lnSpcReduction="20000"/>
          </a:bodyPr>
          <a:lstStyle/>
          <a:p>
            <a:r>
              <a:rPr lang="en-US" sz="2000" dirty="0"/>
              <a:t>Garret G. </a:t>
            </a:r>
            <a:r>
              <a:rPr lang="en-US" sz="2000" dirty="0" err="1"/>
              <a:t>Zieve,</a:t>
            </a:r>
            <a:r>
              <a:rPr lang="en-US" sz="2000" baseline="30000" dirty="0" err="1"/>
              <a:t>a</a:t>
            </a:r>
            <a:r>
              <a:rPr lang="en-US" sz="2000" dirty="0"/>
              <a:t> Jacqueline B. </a:t>
            </a:r>
            <a:r>
              <a:rPr lang="en-US" sz="2000" dirty="0" err="1"/>
              <a:t>Persons,</a:t>
            </a:r>
            <a:r>
              <a:rPr lang="en-US" sz="2000" baseline="30000" dirty="0" err="1"/>
              <a:t>b</a:t>
            </a:r>
            <a:r>
              <a:rPr lang="en-US" sz="2000" baseline="30000" dirty="0"/>
              <a:t>, a</a:t>
            </a:r>
            <a:r>
              <a:rPr lang="en-US" sz="2000" dirty="0"/>
              <a:t> Lisa Ann D. </a:t>
            </a:r>
            <a:r>
              <a:rPr lang="en-US" sz="2000" dirty="0" err="1"/>
              <a:t>Yu</a:t>
            </a:r>
            <a:r>
              <a:rPr lang="en-US" sz="2000" baseline="30000" dirty="0" err="1"/>
              <a:t>b</a:t>
            </a:r>
            <a:endParaRPr lang="en-US" sz="2000" dirty="0"/>
          </a:p>
          <a:p>
            <a:endParaRPr lang="en-US" sz="2000" baseline="30000" dirty="0"/>
          </a:p>
          <a:p>
            <a:pPr algn="ctr"/>
            <a:r>
              <a:rPr lang="en-US" sz="2000" baseline="30000" dirty="0" err="1"/>
              <a:t>a</a:t>
            </a:r>
            <a:r>
              <a:rPr lang="en-US" sz="2000" dirty="0" err="1"/>
              <a:t>University</a:t>
            </a:r>
            <a:r>
              <a:rPr lang="en-US" sz="2000" dirty="0"/>
              <a:t> of California, Berkeley</a:t>
            </a:r>
          </a:p>
          <a:p>
            <a:pPr algn="ctr"/>
            <a:endParaRPr lang="en-US" sz="2000" baseline="30000" dirty="0"/>
          </a:p>
          <a:p>
            <a:pPr algn="ctr"/>
            <a:r>
              <a:rPr lang="en-US" sz="2000" baseline="30000" dirty="0" err="1"/>
              <a:t>b</a:t>
            </a:r>
            <a:r>
              <a:rPr lang="en-US" sz="2000" dirty="0" err="1"/>
              <a:t>Cognitive</a:t>
            </a:r>
            <a:r>
              <a:rPr lang="en-US" sz="2000" dirty="0"/>
              <a:t> Behavior Therapy and Science Center</a:t>
            </a:r>
          </a:p>
        </p:txBody>
      </p:sp>
      <p:pic>
        <p:nvPicPr>
          <p:cNvPr id="4" name="Picture 3">
            <a:extLst>
              <a:ext uri="{FF2B5EF4-FFF2-40B4-BE49-F238E27FC236}">
                <a16:creationId xmlns:a16="http://schemas.microsoft.com/office/drawing/2014/main" id="{FCB53D1F-ADC2-DA4C-8E4E-BAE8AA70680B}"/>
              </a:ext>
            </a:extLst>
          </p:cNvPr>
          <p:cNvPicPr>
            <a:picLocks noChangeAspect="1"/>
          </p:cNvPicPr>
          <p:nvPr/>
        </p:nvPicPr>
        <p:blipFill rotWithShape="1">
          <a:blip r:embed="rId6"/>
          <a:srcRect l="3185" r="1352" b="5675"/>
          <a:stretch/>
        </p:blipFill>
        <p:spPr>
          <a:xfrm>
            <a:off x="2359378" y="5998811"/>
            <a:ext cx="2065866" cy="649498"/>
          </a:xfrm>
          <a:prstGeom prst="rect">
            <a:avLst/>
          </a:prstGeom>
        </p:spPr>
      </p:pic>
      <p:pic>
        <p:nvPicPr>
          <p:cNvPr id="5" name="Picture 4" descr="Persons.color.photo.12.07.hi res 5x7.color.JPG">
            <a:extLst>
              <a:ext uri="{FF2B5EF4-FFF2-40B4-BE49-F238E27FC236}">
                <a16:creationId xmlns:a16="http://schemas.microsoft.com/office/drawing/2014/main" id="{3DA931DB-B812-BF42-B5CE-DFC035F94402}"/>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3916428" y="4039832"/>
            <a:ext cx="914400" cy="1133856"/>
          </a:xfrm>
          <a:prstGeom prst="rect">
            <a:avLst/>
          </a:prstGeom>
        </p:spPr>
      </p:pic>
      <p:pic>
        <p:nvPicPr>
          <p:cNvPr id="6" name="Picture 5" descr="Lisa+Ann+Yu.jpg">
            <a:extLst>
              <a:ext uri="{FF2B5EF4-FFF2-40B4-BE49-F238E27FC236}">
                <a16:creationId xmlns:a16="http://schemas.microsoft.com/office/drawing/2014/main" id="{75C0D903-50CE-7749-8937-C804931B2E61}"/>
              </a:ext>
            </a:extLst>
          </p:cNvPr>
          <p:cNvPicPr>
            <a:picLocks/>
          </p:cNvPicPr>
          <p:nvPr/>
        </p:nvPicPr>
        <p:blipFill rotWithShape="1">
          <a:blip r:embed="rId8">
            <a:extLst>
              <a:ext uri="{28A0092B-C50C-407E-A947-70E740481C1C}">
                <a14:useLocalDpi xmlns:a14="http://schemas.microsoft.com/office/drawing/2010/main" val="0"/>
              </a:ext>
            </a:extLst>
          </a:blip>
          <a:srcRect l="7478" r="8851"/>
          <a:stretch/>
        </p:blipFill>
        <p:spPr>
          <a:xfrm>
            <a:off x="5294746" y="4039832"/>
            <a:ext cx="914400" cy="1133856"/>
          </a:xfrm>
          <a:prstGeom prst="rect">
            <a:avLst/>
          </a:prstGeom>
        </p:spPr>
      </p:pic>
      <p:pic>
        <p:nvPicPr>
          <p:cNvPr id="8" name="Picture 7">
            <a:extLst>
              <a:ext uri="{FF2B5EF4-FFF2-40B4-BE49-F238E27FC236}">
                <a16:creationId xmlns:a16="http://schemas.microsoft.com/office/drawing/2014/main" id="{B6F17597-1CDA-4942-B0E3-ECD7100A76B1}"/>
              </a:ext>
            </a:extLst>
          </p:cNvPr>
          <p:cNvPicPr>
            <a:picLocks noChangeAspect="1"/>
          </p:cNvPicPr>
          <p:nvPr/>
        </p:nvPicPr>
        <p:blipFill rotWithShape="1">
          <a:blip r:embed="rId9"/>
          <a:srcRect l="25516" r="20703"/>
          <a:stretch/>
        </p:blipFill>
        <p:spPr>
          <a:xfrm>
            <a:off x="2538110" y="4039832"/>
            <a:ext cx="914400" cy="1130699"/>
          </a:xfrm>
          <a:prstGeom prst="rect">
            <a:avLst/>
          </a:prstGeom>
        </p:spPr>
      </p:pic>
      <p:pic>
        <p:nvPicPr>
          <p:cNvPr id="10" name="Audio 9">
            <a:hlinkClick r:id="" action="ppaction://media"/>
            <a:extLst>
              <a:ext uri="{FF2B5EF4-FFF2-40B4-BE49-F238E27FC236}">
                <a16:creationId xmlns:a16="http://schemas.microsoft.com/office/drawing/2014/main" id="{04332BBB-7CBC-AE4C-93F1-31FD1C69A6D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93681228"/>
      </p:ext>
    </p:extLst>
  </p:cSld>
  <p:clrMapOvr>
    <a:masterClrMapping/>
  </p:clrMapOvr>
  <mc:AlternateContent xmlns:mc="http://schemas.openxmlformats.org/markup-compatibility/2006">
    <mc:Choice xmlns:p14="http://schemas.microsoft.com/office/powerpoint/2010/main" Requires="p14">
      <p:transition spd="slow" p14:dur="2000" advTm="26324"/>
    </mc:Choice>
    <mc:Fallback>
      <p:transition spd="slow" advTm="26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53D1F-ADC2-DA4C-8E4E-BAE8AA70680B}"/>
              </a:ext>
            </a:extLst>
          </p:cNvPr>
          <p:cNvPicPr>
            <a:picLocks noChangeAspect="1"/>
          </p:cNvPicPr>
          <p:nvPr/>
        </p:nvPicPr>
        <p:blipFill rotWithShape="1">
          <a:blip r:embed="rId4"/>
          <a:srcRect l="3185" r="1352" b="5675"/>
          <a:stretch/>
        </p:blipFill>
        <p:spPr>
          <a:xfrm>
            <a:off x="2359378" y="5998811"/>
            <a:ext cx="2065866" cy="649498"/>
          </a:xfrm>
          <a:prstGeom prst="rect">
            <a:avLst/>
          </a:prstGeom>
        </p:spPr>
      </p:pic>
      <p:sp>
        <p:nvSpPr>
          <p:cNvPr id="12" name="Title 1">
            <a:extLst>
              <a:ext uri="{FF2B5EF4-FFF2-40B4-BE49-F238E27FC236}">
                <a16:creationId xmlns:a16="http://schemas.microsoft.com/office/drawing/2014/main" id="{E0D84E61-FBE5-894D-8715-593FEAF0667E}"/>
              </a:ext>
            </a:extLst>
          </p:cNvPr>
          <p:cNvSpPr txBox="1">
            <a:spLocks/>
          </p:cNvSpPr>
          <p:nvPr/>
        </p:nvSpPr>
        <p:spPr>
          <a:xfrm>
            <a:off x="457199" y="186465"/>
            <a:ext cx="8429625"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5000" kern="1200" baseline="0">
                <a:solidFill>
                  <a:srgbClr val="FDB515"/>
                </a:solidFill>
                <a:latin typeface="Georgia"/>
                <a:ea typeface="+mj-ea"/>
                <a:cs typeface="Georgia"/>
              </a:defRPr>
            </a:lvl1pPr>
          </a:lstStyle>
          <a:p>
            <a:r>
              <a:rPr lang="en-US" sz="3600" dirty="0"/>
              <a:t>Contact Information</a:t>
            </a:r>
            <a:endParaRPr lang="en-US" sz="3200" dirty="0"/>
          </a:p>
        </p:txBody>
      </p:sp>
      <p:sp>
        <p:nvSpPr>
          <p:cNvPr id="13" name="Content Placeholder 2">
            <a:extLst>
              <a:ext uri="{FF2B5EF4-FFF2-40B4-BE49-F238E27FC236}">
                <a16:creationId xmlns:a16="http://schemas.microsoft.com/office/drawing/2014/main" id="{A0B4A909-95E8-5A4F-B85D-6D66F1E9EBD6}"/>
              </a:ext>
            </a:extLst>
          </p:cNvPr>
          <p:cNvSpPr txBox="1">
            <a:spLocks/>
          </p:cNvSpPr>
          <p:nvPr/>
        </p:nvSpPr>
        <p:spPr>
          <a:xfrm>
            <a:off x="457200" y="1645920"/>
            <a:ext cx="8229600" cy="3611879"/>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kern="1200" baseline="0">
                <a:solidFill>
                  <a:srgbClr val="FFFFFF"/>
                </a:solidFill>
                <a:latin typeface="Lucida Grande"/>
                <a:ea typeface="+mn-ea"/>
                <a:cs typeface="Lucida Grande"/>
              </a:defRPr>
            </a:lvl1pPr>
            <a:lvl2pPr marL="457200" indent="0" algn="ctr" defTabSz="457200" rtl="0" eaLnBrk="1" latinLnBrk="0" hangingPunct="1">
              <a:spcBef>
                <a:spcPct val="20000"/>
              </a:spcBef>
              <a:buFont typeface="Arial"/>
              <a:buNone/>
              <a:defRPr sz="2400" kern="1200">
                <a:solidFill>
                  <a:schemeClr val="tx1">
                    <a:tint val="75000"/>
                  </a:schemeClr>
                </a:solidFill>
                <a:latin typeface="Lucida Grande"/>
                <a:ea typeface="+mn-ea"/>
                <a:cs typeface="Lucida Grande"/>
              </a:defRPr>
            </a:lvl2pPr>
            <a:lvl3pPr marL="914400" indent="0" algn="ctr" defTabSz="457200" rtl="0" eaLnBrk="1" latinLnBrk="0" hangingPunct="1">
              <a:spcBef>
                <a:spcPct val="20000"/>
              </a:spcBef>
              <a:buFont typeface="Arial"/>
              <a:buNone/>
              <a:defRPr sz="2000" kern="1200">
                <a:solidFill>
                  <a:schemeClr val="tx1">
                    <a:tint val="75000"/>
                  </a:schemeClr>
                </a:solidFill>
                <a:latin typeface="Lucida Grande"/>
                <a:ea typeface="+mn-ea"/>
                <a:cs typeface="Lucida Grande"/>
              </a:defRPr>
            </a:lvl3pPr>
            <a:lvl4pPr marL="1371600" indent="0" algn="ctr" defTabSz="457200" rtl="0" eaLnBrk="1" latinLnBrk="0" hangingPunct="1">
              <a:spcBef>
                <a:spcPct val="20000"/>
              </a:spcBef>
              <a:buFont typeface="Arial"/>
              <a:buNone/>
              <a:defRPr sz="1800" kern="1200">
                <a:solidFill>
                  <a:schemeClr val="tx1">
                    <a:tint val="75000"/>
                  </a:schemeClr>
                </a:solidFill>
                <a:latin typeface="Lucida Grande"/>
                <a:ea typeface="+mn-ea"/>
                <a:cs typeface="Lucida Grande"/>
              </a:defRPr>
            </a:lvl4pPr>
            <a:lvl5pPr marL="1828800" indent="0" algn="ctr" defTabSz="457200" rtl="0" eaLnBrk="1" latinLnBrk="0" hangingPunct="1">
              <a:spcBef>
                <a:spcPct val="20000"/>
              </a:spcBef>
              <a:buFont typeface="Arial"/>
              <a:buNone/>
              <a:defRPr sz="1600" kern="1200">
                <a:solidFill>
                  <a:schemeClr val="tx1">
                    <a:tint val="75000"/>
                  </a:schemeClr>
                </a:solidFill>
                <a:latin typeface="Lucida Grande"/>
                <a:ea typeface="+mn-ea"/>
                <a:cs typeface="Lucida Grand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114300"/>
            <a:r>
              <a:rPr lang="en-US" sz="2000" dirty="0">
                <a:solidFill>
                  <a:schemeClr val="bg1"/>
                </a:solidFill>
              </a:rPr>
              <a:t>Jacqueline B. Persons</a:t>
            </a:r>
          </a:p>
          <a:p>
            <a:pPr marL="114300"/>
            <a:r>
              <a:rPr lang="en-US" sz="2000" dirty="0">
                <a:solidFill>
                  <a:schemeClr val="bg1"/>
                </a:solidFill>
              </a:rPr>
              <a:t>Oakland Cognitive Behavior Therapy Center</a:t>
            </a:r>
          </a:p>
          <a:p>
            <a:pPr marL="114300"/>
            <a:r>
              <a:rPr lang="en-US" sz="2000" dirty="0">
                <a:solidFill>
                  <a:schemeClr val="bg1"/>
                </a:solidFill>
              </a:rPr>
              <a:t>5625 College Avenue, Suite 215, Oakland</a:t>
            </a:r>
            <a:r>
              <a:rPr lang="en-US" sz="2000">
                <a:solidFill>
                  <a:schemeClr val="bg1"/>
                </a:solidFill>
              </a:rPr>
              <a:t>, CA </a:t>
            </a:r>
            <a:r>
              <a:rPr lang="en-US" sz="2000" dirty="0">
                <a:solidFill>
                  <a:schemeClr val="bg1"/>
                </a:solidFill>
              </a:rPr>
              <a:t>94618  </a:t>
            </a:r>
          </a:p>
          <a:p>
            <a:pPr marL="114300"/>
            <a:r>
              <a:rPr lang="en-US" sz="2000" dirty="0">
                <a:solidFill>
                  <a:schemeClr val="bg1"/>
                </a:solidFill>
              </a:rPr>
              <a:t>E-mail: </a:t>
            </a:r>
            <a:r>
              <a:rPr lang="en-US" sz="2000" dirty="0" err="1">
                <a:solidFill>
                  <a:schemeClr val="bg1"/>
                </a:solidFill>
              </a:rPr>
              <a:t>persons@oaklandcbt.com</a:t>
            </a:r>
            <a:endParaRPr lang="en-US" sz="2000" dirty="0">
              <a:solidFill>
                <a:schemeClr val="bg1"/>
              </a:solidFill>
            </a:endParaRPr>
          </a:p>
          <a:p>
            <a:endParaRPr lang="en-US" sz="1800" dirty="0"/>
          </a:p>
        </p:txBody>
      </p:sp>
      <p:pic>
        <p:nvPicPr>
          <p:cNvPr id="2" name="Audio 1">
            <a:hlinkClick r:id="" action="ppaction://media"/>
            <a:extLst>
              <a:ext uri="{FF2B5EF4-FFF2-40B4-BE49-F238E27FC236}">
                <a16:creationId xmlns:a16="http://schemas.microsoft.com/office/drawing/2014/main" id="{A46CCEB3-94FD-664E-93BB-3361097290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30696497"/>
      </p:ext>
    </p:extLst>
  </p:cSld>
  <p:clrMapOvr>
    <a:masterClrMapping/>
  </p:clrMapOvr>
  <mc:AlternateContent xmlns:mc="http://schemas.openxmlformats.org/markup-compatibility/2006">
    <mc:Choice xmlns:p14="http://schemas.microsoft.com/office/powerpoint/2010/main" Requires="p14">
      <p:transition spd="slow" p14:dur="2000" advTm="14311"/>
    </mc:Choice>
    <mc:Fallback>
      <p:transition spd="slow" advTm="14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53D1F-ADC2-DA4C-8E4E-BAE8AA70680B}"/>
              </a:ext>
            </a:extLst>
          </p:cNvPr>
          <p:cNvPicPr>
            <a:picLocks noChangeAspect="1"/>
          </p:cNvPicPr>
          <p:nvPr/>
        </p:nvPicPr>
        <p:blipFill rotWithShape="1">
          <a:blip r:embed="rId5"/>
          <a:srcRect l="3185" r="1352" b="5675"/>
          <a:stretch/>
        </p:blipFill>
        <p:spPr>
          <a:xfrm>
            <a:off x="2359378" y="5998811"/>
            <a:ext cx="2065866" cy="649498"/>
          </a:xfrm>
          <a:prstGeom prst="rect">
            <a:avLst/>
          </a:prstGeom>
        </p:spPr>
      </p:pic>
      <p:sp>
        <p:nvSpPr>
          <p:cNvPr id="12" name="Title 1">
            <a:extLst>
              <a:ext uri="{FF2B5EF4-FFF2-40B4-BE49-F238E27FC236}">
                <a16:creationId xmlns:a16="http://schemas.microsoft.com/office/drawing/2014/main" id="{E0D84E61-FBE5-894D-8715-593FEAF0667E}"/>
              </a:ext>
            </a:extLst>
          </p:cNvPr>
          <p:cNvSpPr txBox="1">
            <a:spLocks/>
          </p:cNvSpPr>
          <p:nvPr/>
        </p:nvSpPr>
        <p:spPr>
          <a:xfrm>
            <a:off x="457200" y="186465"/>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5000" kern="1200" baseline="0">
                <a:solidFill>
                  <a:srgbClr val="FDB515"/>
                </a:solidFill>
                <a:latin typeface="Georgia"/>
                <a:ea typeface="+mj-ea"/>
                <a:cs typeface="Georgia"/>
              </a:defRPr>
            </a:lvl1pPr>
          </a:lstStyle>
          <a:p>
            <a:r>
              <a:rPr lang="en-US" sz="3600" dirty="0"/>
              <a:t>Background</a:t>
            </a:r>
            <a:endParaRPr lang="en-US" sz="3200" dirty="0"/>
          </a:p>
        </p:txBody>
      </p:sp>
      <p:sp>
        <p:nvSpPr>
          <p:cNvPr id="13" name="Content Placeholder 2">
            <a:extLst>
              <a:ext uri="{FF2B5EF4-FFF2-40B4-BE49-F238E27FC236}">
                <a16:creationId xmlns:a16="http://schemas.microsoft.com/office/drawing/2014/main" id="{A0B4A909-95E8-5A4F-B85D-6D66F1E9EBD6}"/>
              </a:ext>
            </a:extLst>
          </p:cNvPr>
          <p:cNvSpPr txBox="1">
            <a:spLocks/>
          </p:cNvSpPr>
          <p:nvPr/>
        </p:nvSpPr>
        <p:spPr>
          <a:xfrm>
            <a:off x="457200" y="1541417"/>
            <a:ext cx="8229600" cy="3716382"/>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kern="1200" baseline="0">
                <a:solidFill>
                  <a:srgbClr val="FFFFFF"/>
                </a:solidFill>
                <a:latin typeface="Lucida Grande"/>
                <a:ea typeface="+mn-ea"/>
                <a:cs typeface="Lucida Grande"/>
              </a:defRPr>
            </a:lvl1pPr>
            <a:lvl2pPr marL="457200" indent="0" algn="ctr" defTabSz="457200" rtl="0" eaLnBrk="1" latinLnBrk="0" hangingPunct="1">
              <a:spcBef>
                <a:spcPct val="20000"/>
              </a:spcBef>
              <a:buFont typeface="Arial"/>
              <a:buNone/>
              <a:defRPr sz="2400" kern="1200">
                <a:solidFill>
                  <a:schemeClr val="tx1">
                    <a:tint val="75000"/>
                  </a:schemeClr>
                </a:solidFill>
                <a:latin typeface="Lucida Grande"/>
                <a:ea typeface="+mn-ea"/>
                <a:cs typeface="Lucida Grande"/>
              </a:defRPr>
            </a:lvl2pPr>
            <a:lvl3pPr marL="914400" indent="0" algn="ctr" defTabSz="457200" rtl="0" eaLnBrk="1" latinLnBrk="0" hangingPunct="1">
              <a:spcBef>
                <a:spcPct val="20000"/>
              </a:spcBef>
              <a:buFont typeface="Arial"/>
              <a:buNone/>
              <a:defRPr sz="2000" kern="1200">
                <a:solidFill>
                  <a:schemeClr val="tx1">
                    <a:tint val="75000"/>
                  </a:schemeClr>
                </a:solidFill>
                <a:latin typeface="Lucida Grande"/>
                <a:ea typeface="+mn-ea"/>
                <a:cs typeface="Lucida Grande"/>
              </a:defRPr>
            </a:lvl3pPr>
            <a:lvl4pPr marL="1371600" indent="0" algn="ctr" defTabSz="457200" rtl="0" eaLnBrk="1" latinLnBrk="0" hangingPunct="1">
              <a:spcBef>
                <a:spcPct val="20000"/>
              </a:spcBef>
              <a:buFont typeface="Arial"/>
              <a:buNone/>
              <a:defRPr sz="1800" kern="1200">
                <a:solidFill>
                  <a:schemeClr val="tx1">
                    <a:tint val="75000"/>
                  </a:schemeClr>
                </a:solidFill>
                <a:latin typeface="Lucida Grande"/>
                <a:ea typeface="+mn-ea"/>
                <a:cs typeface="Lucida Grande"/>
              </a:defRPr>
            </a:lvl4pPr>
            <a:lvl5pPr marL="1828800" indent="0" algn="ctr" defTabSz="457200" rtl="0" eaLnBrk="1" latinLnBrk="0" hangingPunct="1">
              <a:spcBef>
                <a:spcPct val="20000"/>
              </a:spcBef>
              <a:buFont typeface="Arial"/>
              <a:buNone/>
              <a:defRPr sz="1600" kern="1200">
                <a:solidFill>
                  <a:schemeClr val="tx1">
                    <a:tint val="75000"/>
                  </a:schemeClr>
                </a:solidFill>
                <a:latin typeface="Lucida Grande"/>
                <a:ea typeface="+mn-ea"/>
                <a:cs typeface="Lucida Grand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lvl="0" indent="-342900">
              <a:spcBef>
                <a:spcPts val="0"/>
              </a:spcBef>
              <a:buSzPts val="1800"/>
              <a:buFont typeface="Wingdings" pitchFamily="2" charset="2"/>
              <a:buChar char="§"/>
            </a:pPr>
            <a:r>
              <a:rPr lang="en" sz="2000" dirty="0">
                <a:solidFill>
                  <a:schemeClr val="bg1"/>
                </a:solidFill>
              </a:rPr>
              <a:t>Dropout from psychotherapy is common</a:t>
            </a:r>
          </a:p>
          <a:p>
            <a:pPr marL="457200" lvl="0" indent="-342900">
              <a:spcBef>
                <a:spcPts val="0"/>
              </a:spcBef>
              <a:buSzPts val="1800"/>
              <a:buFont typeface="Wingdings" pitchFamily="2" charset="2"/>
              <a:buChar char="§"/>
            </a:pPr>
            <a:endParaRPr lang="en" sz="2000" dirty="0">
              <a:solidFill>
                <a:schemeClr val="bg1"/>
              </a:solidFill>
            </a:endParaRPr>
          </a:p>
          <a:p>
            <a:pPr marL="457200" lvl="0" indent="-342900">
              <a:spcBef>
                <a:spcPts val="0"/>
              </a:spcBef>
              <a:buSzPts val="1800"/>
              <a:buFont typeface="Wingdings" pitchFamily="2" charset="2"/>
              <a:buChar char="§"/>
            </a:pPr>
            <a:r>
              <a:rPr lang="en" sz="2000" dirty="0">
                <a:solidFill>
                  <a:schemeClr val="bg1"/>
                </a:solidFill>
              </a:rPr>
              <a:t>Little is known about the relationship between dropout and outcome</a:t>
            </a:r>
          </a:p>
          <a:p>
            <a:pPr marL="457200" lvl="0" indent="-342900">
              <a:spcBef>
                <a:spcPts val="0"/>
              </a:spcBef>
              <a:buSzPts val="1800"/>
              <a:buFont typeface="Wingdings" pitchFamily="2" charset="2"/>
              <a:buChar char="§"/>
            </a:pPr>
            <a:endParaRPr lang="en" sz="2000" dirty="0">
              <a:solidFill>
                <a:schemeClr val="bg1"/>
              </a:solidFill>
            </a:endParaRPr>
          </a:p>
          <a:p>
            <a:pPr marL="457200" lvl="0" indent="-342900">
              <a:spcBef>
                <a:spcPts val="0"/>
              </a:spcBef>
              <a:buSzPts val="1800"/>
              <a:buFont typeface="Wingdings" pitchFamily="2" charset="2"/>
              <a:buChar char="§"/>
            </a:pPr>
            <a:r>
              <a:rPr lang="en" sz="2000" dirty="0">
                <a:solidFill>
                  <a:schemeClr val="bg1"/>
                </a:solidFill>
              </a:rPr>
              <a:t>Patients might drop out because </a:t>
            </a:r>
            <a:r>
              <a:rPr lang="en-US" sz="2000" dirty="0">
                <a:solidFill>
                  <a:schemeClr val="bg1"/>
                </a:solidFill>
              </a:rPr>
              <a:t>outcome is poor (</a:t>
            </a:r>
            <a:r>
              <a:rPr lang="en" sz="2000" dirty="0">
                <a:solidFill>
                  <a:schemeClr val="bg1"/>
                </a:solidFill>
              </a:rPr>
              <a:t>they </a:t>
            </a:r>
            <a:r>
              <a:rPr lang="en-US" sz="2000" dirty="0">
                <a:solidFill>
                  <a:schemeClr val="bg1"/>
                </a:solidFill>
              </a:rPr>
              <a:t>give up on treatment because they </a:t>
            </a:r>
            <a:r>
              <a:rPr lang="en" sz="2000" dirty="0">
                <a:solidFill>
                  <a:schemeClr val="bg1"/>
                </a:solidFill>
              </a:rPr>
              <a:t>are not making progress) or because it is good (they have benefitted from treatment </a:t>
            </a:r>
            <a:r>
              <a:rPr lang="en-US" sz="2000" dirty="0">
                <a:solidFill>
                  <a:schemeClr val="bg1"/>
                </a:solidFill>
              </a:rPr>
              <a:t>and are ready to terminate</a:t>
            </a:r>
            <a:r>
              <a:rPr lang="en" sz="2000" dirty="0">
                <a:solidFill>
                  <a:schemeClr val="bg1"/>
                </a:solidFill>
              </a:rPr>
              <a:t>)</a:t>
            </a:r>
          </a:p>
          <a:p>
            <a:endParaRPr lang="en-US" sz="1800" dirty="0"/>
          </a:p>
        </p:txBody>
      </p:sp>
      <p:pic>
        <p:nvPicPr>
          <p:cNvPr id="5" name="Audio 4">
            <a:hlinkClick r:id="" action="ppaction://media"/>
            <a:extLst>
              <a:ext uri="{FF2B5EF4-FFF2-40B4-BE49-F238E27FC236}">
                <a16:creationId xmlns:a16="http://schemas.microsoft.com/office/drawing/2014/main" id="{D4FBAF66-05FC-8D41-8042-CCA2E26F51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34280478"/>
      </p:ext>
    </p:extLst>
  </p:cSld>
  <p:clrMapOvr>
    <a:masterClrMapping/>
  </p:clrMapOvr>
  <mc:AlternateContent xmlns:mc="http://schemas.openxmlformats.org/markup-compatibility/2006">
    <mc:Choice xmlns:p14="http://schemas.microsoft.com/office/powerpoint/2010/main" Requires="p14">
      <p:transition spd="slow" p14:dur="2000" advTm="36127"/>
    </mc:Choice>
    <mc:Fallback>
      <p:transition spd="slow" advTm="36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53D1F-ADC2-DA4C-8E4E-BAE8AA70680B}"/>
              </a:ext>
            </a:extLst>
          </p:cNvPr>
          <p:cNvPicPr>
            <a:picLocks noChangeAspect="1"/>
          </p:cNvPicPr>
          <p:nvPr/>
        </p:nvPicPr>
        <p:blipFill rotWithShape="1">
          <a:blip r:embed="rId5"/>
          <a:srcRect l="3185" r="1352" b="5675"/>
          <a:stretch/>
        </p:blipFill>
        <p:spPr>
          <a:xfrm>
            <a:off x="2359378" y="5998811"/>
            <a:ext cx="2065866" cy="649498"/>
          </a:xfrm>
          <a:prstGeom prst="rect">
            <a:avLst/>
          </a:prstGeom>
        </p:spPr>
      </p:pic>
      <p:sp>
        <p:nvSpPr>
          <p:cNvPr id="12" name="Title 1">
            <a:extLst>
              <a:ext uri="{FF2B5EF4-FFF2-40B4-BE49-F238E27FC236}">
                <a16:creationId xmlns:a16="http://schemas.microsoft.com/office/drawing/2014/main" id="{E0D84E61-FBE5-894D-8715-593FEAF0667E}"/>
              </a:ext>
            </a:extLst>
          </p:cNvPr>
          <p:cNvSpPr txBox="1">
            <a:spLocks/>
          </p:cNvSpPr>
          <p:nvPr/>
        </p:nvSpPr>
        <p:spPr>
          <a:xfrm>
            <a:off x="457200" y="186465"/>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5000" kern="1200" baseline="0">
                <a:solidFill>
                  <a:srgbClr val="FDB515"/>
                </a:solidFill>
                <a:latin typeface="Georgia"/>
                <a:ea typeface="+mj-ea"/>
                <a:cs typeface="Georgia"/>
              </a:defRPr>
            </a:lvl1pPr>
          </a:lstStyle>
          <a:p>
            <a:r>
              <a:rPr lang="en-US" sz="3600" dirty="0"/>
              <a:t>Data Source</a:t>
            </a:r>
            <a:endParaRPr lang="en-US" sz="3200" dirty="0"/>
          </a:p>
        </p:txBody>
      </p:sp>
      <p:sp>
        <p:nvSpPr>
          <p:cNvPr id="13" name="Content Placeholder 2">
            <a:extLst>
              <a:ext uri="{FF2B5EF4-FFF2-40B4-BE49-F238E27FC236}">
                <a16:creationId xmlns:a16="http://schemas.microsoft.com/office/drawing/2014/main" id="{A0B4A909-95E8-5A4F-B85D-6D66F1E9EBD6}"/>
              </a:ext>
            </a:extLst>
          </p:cNvPr>
          <p:cNvSpPr txBox="1">
            <a:spLocks/>
          </p:cNvSpPr>
          <p:nvPr/>
        </p:nvSpPr>
        <p:spPr>
          <a:xfrm>
            <a:off x="457200" y="1541417"/>
            <a:ext cx="8229600" cy="3716382"/>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kern="1200" baseline="0">
                <a:solidFill>
                  <a:srgbClr val="FFFFFF"/>
                </a:solidFill>
                <a:latin typeface="Lucida Grande"/>
                <a:ea typeface="+mn-ea"/>
                <a:cs typeface="Lucida Grande"/>
              </a:defRPr>
            </a:lvl1pPr>
            <a:lvl2pPr marL="457200" indent="0" algn="ctr" defTabSz="457200" rtl="0" eaLnBrk="1" latinLnBrk="0" hangingPunct="1">
              <a:spcBef>
                <a:spcPct val="20000"/>
              </a:spcBef>
              <a:buFont typeface="Arial"/>
              <a:buNone/>
              <a:defRPr sz="2400" kern="1200">
                <a:solidFill>
                  <a:schemeClr val="tx1">
                    <a:tint val="75000"/>
                  </a:schemeClr>
                </a:solidFill>
                <a:latin typeface="Lucida Grande"/>
                <a:ea typeface="+mn-ea"/>
                <a:cs typeface="Lucida Grande"/>
              </a:defRPr>
            </a:lvl2pPr>
            <a:lvl3pPr marL="914400" indent="0" algn="ctr" defTabSz="457200" rtl="0" eaLnBrk="1" latinLnBrk="0" hangingPunct="1">
              <a:spcBef>
                <a:spcPct val="20000"/>
              </a:spcBef>
              <a:buFont typeface="Arial"/>
              <a:buNone/>
              <a:defRPr sz="2000" kern="1200">
                <a:solidFill>
                  <a:schemeClr val="tx1">
                    <a:tint val="75000"/>
                  </a:schemeClr>
                </a:solidFill>
                <a:latin typeface="Lucida Grande"/>
                <a:ea typeface="+mn-ea"/>
                <a:cs typeface="Lucida Grande"/>
              </a:defRPr>
            </a:lvl3pPr>
            <a:lvl4pPr marL="1371600" indent="0" algn="ctr" defTabSz="457200" rtl="0" eaLnBrk="1" latinLnBrk="0" hangingPunct="1">
              <a:spcBef>
                <a:spcPct val="20000"/>
              </a:spcBef>
              <a:buFont typeface="Arial"/>
              <a:buNone/>
              <a:defRPr sz="1800" kern="1200">
                <a:solidFill>
                  <a:schemeClr val="tx1">
                    <a:tint val="75000"/>
                  </a:schemeClr>
                </a:solidFill>
                <a:latin typeface="Lucida Grande"/>
                <a:ea typeface="+mn-ea"/>
                <a:cs typeface="Lucida Grande"/>
              </a:defRPr>
            </a:lvl4pPr>
            <a:lvl5pPr marL="1828800" indent="0" algn="ctr" defTabSz="457200" rtl="0" eaLnBrk="1" latinLnBrk="0" hangingPunct="1">
              <a:spcBef>
                <a:spcPct val="20000"/>
              </a:spcBef>
              <a:buFont typeface="Arial"/>
              <a:buNone/>
              <a:defRPr sz="1600" kern="1200">
                <a:solidFill>
                  <a:schemeClr val="tx1">
                    <a:tint val="75000"/>
                  </a:schemeClr>
                </a:solidFill>
                <a:latin typeface="Lucida Grande"/>
                <a:ea typeface="+mn-ea"/>
                <a:cs typeface="Lucida Grand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buFont typeface="Wingdings" pitchFamily="2" charset="2"/>
              <a:buChar char="§"/>
            </a:pPr>
            <a:r>
              <a:rPr lang="en-US" sz="2000" dirty="0"/>
              <a:t>1092 patients receiving naturalistic CBT for anxiety and depression</a:t>
            </a:r>
          </a:p>
          <a:p>
            <a:pPr marL="342900" indent="-342900">
              <a:buFont typeface="Wingdings" pitchFamily="2" charset="2"/>
              <a:buChar char="§"/>
            </a:pPr>
            <a:endParaRPr lang="en-US" sz="2000" dirty="0"/>
          </a:p>
          <a:p>
            <a:pPr marL="342900" indent="-342900">
              <a:buFont typeface="Wingdings" pitchFamily="2" charset="2"/>
              <a:buChar char="§"/>
            </a:pPr>
            <a:r>
              <a:rPr lang="en-US" sz="2000" dirty="0"/>
              <a:t>Measures of anxious and depressive symptoms collected at each session</a:t>
            </a:r>
          </a:p>
          <a:p>
            <a:pPr marL="342900" indent="-342900">
              <a:buFont typeface="Wingdings" pitchFamily="2" charset="2"/>
              <a:buChar char="§"/>
            </a:pPr>
            <a:endParaRPr lang="en-US" sz="2000" dirty="0"/>
          </a:p>
          <a:p>
            <a:pPr marL="342900" indent="-342900">
              <a:buFont typeface="Wingdings" pitchFamily="2" charset="2"/>
              <a:buChar char="§"/>
            </a:pPr>
            <a:r>
              <a:rPr lang="en-US" sz="2000" dirty="0"/>
              <a:t>Therapists assigned one of three types of termination reasons for each patient after treatment ended: (1) reasons indicating a good outcome, (2) reasons indicating a poor outcome, and (3) reasons indicating logistical/financial and other barriers to treatment</a:t>
            </a:r>
          </a:p>
          <a:p>
            <a:endParaRPr lang="en-US" sz="1800" dirty="0"/>
          </a:p>
        </p:txBody>
      </p:sp>
      <p:pic>
        <p:nvPicPr>
          <p:cNvPr id="5" name="Audio 4">
            <a:hlinkClick r:id="" action="ppaction://media"/>
            <a:extLst>
              <a:ext uri="{FF2B5EF4-FFF2-40B4-BE49-F238E27FC236}">
                <a16:creationId xmlns:a16="http://schemas.microsoft.com/office/drawing/2014/main" id="{BC4D637E-AF19-944C-9235-C03FC738EE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93156023"/>
      </p:ext>
    </p:extLst>
  </p:cSld>
  <p:clrMapOvr>
    <a:masterClrMapping/>
  </p:clrMapOvr>
  <mc:AlternateContent xmlns:mc="http://schemas.openxmlformats.org/markup-compatibility/2006">
    <mc:Choice xmlns:p14="http://schemas.microsoft.com/office/powerpoint/2010/main" Requires="p14">
      <p:transition spd="slow" p14:dur="2000" advTm="67982"/>
    </mc:Choice>
    <mc:Fallback>
      <p:transition spd="slow" advTm="67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53D1F-ADC2-DA4C-8E4E-BAE8AA70680B}"/>
              </a:ext>
            </a:extLst>
          </p:cNvPr>
          <p:cNvPicPr>
            <a:picLocks noChangeAspect="1"/>
          </p:cNvPicPr>
          <p:nvPr/>
        </p:nvPicPr>
        <p:blipFill rotWithShape="1">
          <a:blip r:embed="rId5"/>
          <a:srcRect l="3185" r="1352" b="5675"/>
          <a:stretch/>
        </p:blipFill>
        <p:spPr>
          <a:xfrm>
            <a:off x="2359378" y="5998811"/>
            <a:ext cx="2065866" cy="649498"/>
          </a:xfrm>
          <a:prstGeom prst="rect">
            <a:avLst/>
          </a:prstGeom>
        </p:spPr>
      </p:pic>
      <p:sp>
        <p:nvSpPr>
          <p:cNvPr id="12" name="Title 1">
            <a:extLst>
              <a:ext uri="{FF2B5EF4-FFF2-40B4-BE49-F238E27FC236}">
                <a16:creationId xmlns:a16="http://schemas.microsoft.com/office/drawing/2014/main" id="{E0D84E61-FBE5-894D-8715-593FEAF0667E}"/>
              </a:ext>
            </a:extLst>
          </p:cNvPr>
          <p:cNvSpPr txBox="1">
            <a:spLocks/>
          </p:cNvSpPr>
          <p:nvPr/>
        </p:nvSpPr>
        <p:spPr>
          <a:xfrm>
            <a:off x="457200" y="186465"/>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5000" kern="1200" baseline="0">
                <a:solidFill>
                  <a:srgbClr val="FDB515"/>
                </a:solidFill>
                <a:latin typeface="Georgia"/>
                <a:ea typeface="+mj-ea"/>
                <a:cs typeface="Georgia"/>
              </a:defRPr>
            </a:lvl1pPr>
          </a:lstStyle>
          <a:p>
            <a:r>
              <a:rPr lang="en" sz="3600" dirty="0"/>
              <a:t>Defining Dropout</a:t>
            </a:r>
            <a:endParaRPr lang="en-US" sz="3200" dirty="0"/>
          </a:p>
        </p:txBody>
      </p:sp>
      <p:sp>
        <p:nvSpPr>
          <p:cNvPr id="13" name="Content Placeholder 2">
            <a:extLst>
              <a:ext uri="{FF2B5EF4-FFF2-40B4-BE49-F238E27FC236}">
                <a16:creationId xmlns:a16="http://schemas.microsoft.com/office/drawing/2014/main" id="{A0B4A909-95E8-5A4F-B85D-6D66F1E9EBD6}"/>
              </a:ext>
            </a:extLst>
          </p:cNvPr>
          <p:cNvSpPr txBox="1">
            <a:spLocks/>
          </p:cNvSpPr>
          <p:nvPr/>
        </p:nvSpPr>
        <p:spPr>
          <a:xfrm>
            <a:off x="457200" y="1619794"/>
            <a:ext cx="8229600" cy="3638005"/>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kern="1200" baseline="0">
                <a:solidFill>
                  <a:srgbClr val="FFFFFF"/>
                </a:solidFill>
                <a:latin typeface="Lucida Grande"/>
                <a:ea typeface="+mn-ea"/>
                <a:cs typeface="Lucida Grande"/>
              </a:defRPr>
            </a:lvl1pPr>
            <a:lvl2pPr marL="457200" indent="0" algn="ctr" defTabSz="457200" rtl="0" eaLnBrk="1" latinLnBrk="0" hangingPunct="1">
              <a:spcBef>
                <a:spcPct val="20000"/>
              </a:spcBef>
              <a:buFont typeface="Arial"/>
              <a:buNone/>
              <a:defRPr sz="2400" kern="1200">
                <a:solidFill>
                  <a:schemeClr val="tx1">
                    <a:tint val="75000"/>
                  </a:schemeClr>
                </a:solidFill>
                <a:latin typeface="Lucida Grande"/>
                <a:ea typeface="+mn-ea"/>
                <a:cs typeface="Lucida Grande"/>
              </a:defRPr>
            </a:lvl2pPr>
            <a:lvl3pPr marL="914400" indent="0" algn="ctr" defTabSz="457200" rtl="0" eaLnBrk="1" latinLnBrk="0" hangingPunct="1">
              <a:spcBef>
                <a:spcPct val="20000"/>
              </a:spcBef>
              <a:buFont typeface="Arial"/>
              <a:buNone/>
              <a:defRPr sz="2000" kern="1200">
                <a:solidFill>
                  <a:schemeClr val="tx1">
                    <a:tint val="75000"/>
                  </a:schemeClr>
                </a:solidFill>
                <a:latin typeface="Lucida Grande"/>
                <a:ea typeface="+mn-ea"/>
                <a:cs typeface="Lucida Grande"/>
              </a:defRPr>
            </a:lvl3pPr>
            <a:lvl4pPr marL="1371600" indent="0" algn="ctr" defTabSz="457200" rtl="0" eaLnBrk="1" latinLnBrk="0" hangingPunct="1">
              <a:spcBef>
                <a:spcPct val="20000"/>
              </a:spcBef>
              <a:buFont typeface="Arial"/>
              <a:buNone/>
              <a:defRPr sz="1800" kern="1200">
                <a:solidFill>
                  <a:schemeClr val="tx1">
                    <a:tint val="75000"/>
                  </a:schemeClr>
                </a:solidFill>
                <a:latin typeface="Lucida Grande"/>
                <a:ea typeface="+mn-ea"/>
                <a:cs typeface="Lucida Grande"/>
              </a:defRPr>
            </a:lvl4pPr>
            <a:lvl5pPr marL="1828800" indent="0" algn="ctr" defTabSz="457200" rtl="0" eaLnBrk="1" latinLnBrk="0" hangingPunct="1">
              <a:spcBef>
                <a:spcPct val="20000"/>
              </a:spcBef>
              <a:buFont typeface="Arial"/>
              <a:buNone/>
              <a:defRPr sz="1600" kern="1200">
                <a:solidFill>
                  <a:schemeClr val="tx1">
                    <a:tint val="75000"/>
                  </a:schemeClr>
                </a:solidFill>
                <a:latin typeface="Lucida Grande"/>
                <a:ea typeface="+mn-ea"/>
                <a:cs typeface="Lucida Grand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buFont typeface="Wingdings" pitchFamily="2" charset="2"/>
              <a:buChar char="§"/>
            </a:pPr>
            <a:r>
              <a:rPr lang="en-US" sz="2000" b="1" dirty="0"/>
              <a:t>Early dropout: </a:t>
            </a:r>
            <a:r>
              <a:rPr lang="en-US" sz="2000" dirty="0"/>
              <a:t>Patient completed &lt;4 sessions</a:t>
            </a:r>
          </a:p>
          <a:p>
            <a:pPr marL="342900" indent="-342900">
              <a:buFont typeface="Wingdings" pitchFamily="2" charset="2"/>
              <a:buChar char="§"/>
            </a:pPr>
            <a:endParaRPr lang="en-US" sz="2000" dirty="0"/>
          </a:p>
          <a:p>
            <a:pPr marL="342900" indent="-342900">
              <a:buFont typeface="Wingdings" pitchFamily="2" charset="2"/>
              <a:buChar char="§"/>
            </a:pPr>
            <a:r>
              <a:rPr lang="en-US" sz="2000" b="1" dirty="0"/>
              <a:t>Premature dropout: </a:t>
            </a:r>
            <a:r>
              <a:rPr lang="en-US" sz="2000" dirty="0"/>
              <a:t>Therapy has not been tried for long enough to help the patient accomplish treatment goals</a:t>
            </a:r>
          </a:p>
          <a:p>
            <a:pPr marL="342900" indent="-342900">
              <a:buFont typeface="Wingdings" pitchFamily="2" charset="2"/>
              <a:buChar char="§"/>
            </a:pPr>
            <a:endParaRPr lang="en-US" sz="2000" dirty="0"/>
          </a:p>
          <a:p>
            <a:pPr marL="342900" indent="-342900">
              <a:buFont typeface="Wingdings" pitchFamily="2" charset="2"/>
              <a:buChar char="§"/>
            </a:pPr>
            <a:r>
              <a:rPr lang="en-US" sz="2000" b="1" dirty="0"/>
              <a:t>Uncollaborative dropout:</a:t>
            </a:r>
            <a:r>
              <a:rPr lang="en-US" sz="2000" dirty="0"/>
              <a:t> Patient and therapist did not work well together on termination, agree on it and discuss it fully </a:t>
            </a:r>
            <a:endParaRPr lang="en-US" sz="2000" b="1" dirty="0"/>
          </a:p>
          <a:p>
            <a:endParaRPr lang="en-US" sz="1800" dirty="0"/>
          </a:p>
        </p:txBody>
      </p:sp>
      <p:pic>
        <p:nvPicPr>
          <p:cNvPr id="3" name="Audio 2">
            <a:hlinkClick r:id="" action="ppaction://media"/>
            <a:extLst>
              <a:ext uri="{FF2B5EF4-FFF2-40B4-BE49-F238E27FC236}">
                <a16:creationId xmlns:a16="http://schemas.microsoft.com/office/drawing/2014/main" id="{F4D3142C-3D26-C74D-9D13-E5778D0C38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73841831"/>
      </p:ext>
    </p:extLst>
  </p:cSld>
  <p:clrMapOvr>
    <a:masterClrMapping/>
  </p:clrMapOvr>
  <mc:AlternateContent xmlns:mc="http://schemas.openxmlformats.org/markup-compatibility/2006">
    <mc:Choice xmlns:p14="http://schemas.microsoft.com/office/powerpoint/2010/main" Requires="p14">
      <p:transition spd="slow" p14:dur="2000" advTm="49948"/>
    </mc:Choice>
    <mc:Fallback>
      <p:transition spd="slow" advTm="49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53D1F-ADC2-DA4C-8E4E-BAE8AA70680B}"/>
              </a:ext>
            </a:extLst>
          </p:cNvPr>
          <p:cNvPicPr>
            <a:picLocks noChangeAspect="1"/>
          </p:cNvPicPr>
          <p:nvPr/>
        </p:nvPicPr>
        <p:blipFill rotWithShape="1">
          <a:blip r:embed="rId4"/>
          <a:srcRect l="3185" r="1352" b="5675"/>
          <a:stretch/>
        </p:blipFill>
        <p:spPr>
          <a:xfrm>
            <a:off x="2359378" y="5998811"/>
            <a:ext cx="2065866" cy="649498"/>
          </a:xfrm>
          <a:prstGeom prst="rect">
            <a:avLst/>
          </a:prstGeom>
        </p:spPr>
      </p:pic>
      <p:sp>
        <p:nvSpPr>
          <p:cNvPr id="12" name="Title 1">
            <a:extLst>
              <a:ext uri="{FF2B5EF4-FFF2-40B4-BE49-F238E27FC236}">
                <a16:creationId xmlns:a16="http://schemas.microsoft.com/office/drawing/2014/main" id="{E0D84E61-FBE5-894D-8715-593FEAF0667E}"/>
              </a:ext>
            </a:extLst>
          </p:cNvPr>
          <p:cNvSpPr txBox="1">
            <a:spLocks/>
          </p:cNvSpPr>
          <p:nvPr/>
        </p:nvSpPr>
        <p:spPr>
          <a:xfrm>
            <a:off x="457200" y="186465"/>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5000" kern="1200" baseline="0">
                <a:solidFill>
                  <a:srgbClr val="FDB515"/>
                </a:solidFill>
                <a:latin typeface="Georgia"/>
                <a:ea typeface="+mj-ea"/>
                <a:cs typeface="Georgia"/>
              </a:defRPr>
            </a:lvl1pPr>
          </a:lstStyle>
          <a:p>
            <a:r>
              <a:rPr lang="en" sz="3600" dirty="0"/>
              <a:t>Hypotheses</a:t>
            </a:r>
            <a:endParaRPr lang="en-US" sz="3200" dirty="0"/>
          </a:p>
        </p:txBody>
      </p:sp>
      <p:sp>
        <p:nvSpPr>
          <p:cNvPr id="13" name="Content Placeholder 2">
            <a:extLst>
              <a:ext uri="{FF2B5EF4-FFF2-40B4-BE49-F238E27FC236}">
                <a16:creationId xmlns:a16="http://schemas.microsoft.com/office/drawing/2014/main" id="{A0B4A909-95E8-5A4F-B85D-6D66F1E9EBD6}"/>
              </a:ext>
            </a:extLst>
          </p:cNvPr>
          <p:cNvSpPr txBox="1">
            <a:spLocks/>
          </p:cNvSpPr>
          <p:nvPr/>
        </p:nvSpPr>
        <p:spPr>
          <a:xfrm>
            <a:off x="457200" y="1471749"/>
            <a:ext cx="8229600" cy="3786050"/>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kern="1200" baseline="0">
                <a:solidFill>
                  <a:srgbClr val="FFFFFF"/>
                </a:solidFill>
                <a:latin typeface="Lucida Grande"/>
                <a:ea typeface="+mn-ea"/>
                <a:cs typeface="Lucida Grande"/>
              </a:defRPr>
            </a:lvl1pPr>
            <a:lvl2pPr marL="457200" indent="0" algn="ctr" defTabSz="457200" rtl="0" eaLnBrk="1" latinLnBrk="0" hangingPunct="1">
              <a:spcBef>
                <a:spcPct val="20000"/>
              </a:spcBef>
              <a:buFont typeface="Arial"/>
              <a:buNone/>
              <a:defRPr sz="2400" kern="1200">
                <a:solidFill>
                  <a:schemeClr val="tx1">
                    <a:tint val="75000"/>
                  </a:schemeClr>
                </a:solidFill>
                <a:latin typeface="Lucida Grande"/>
                <a:ea typeface="+mn-ea"/>
                <a:cs typeface="Lucida Grande"/>
              </a:defRPr>
            </a:lvl2pPr>
            <a:lvl3pPr marL="914400" indent="0" algn="ctr" defTabSz="457200" rtl="0" eaLnBrk="1" latinLnBrk="0" hangingPunct="1">
              <a:spcBef>
                <a:spcPct val="20000"/>
              </a:spcBef>
              <a:buFont typeface="Arial"/>
              <a:buNone/>
              <a:defRPr sz="2000" kern="1200">
                <a:solidFill>
                  <a:schemeClr val="tx1">
                    <a:tint val="75000"/>
                  </a:schemeClr>
                </a:solidFill>
                <a:latin typeface="Lucida Grande"/>
                <a:ea typeface="+mn-ea"/>
                <a:cs typeface="Lucida Grande"/>
              </a:defRPr>
            </a:lvl3pPr>
            <a:lvl4pPr marL="1371600" indent="0" algn="ctr" defTabSz="457200" rtl="0" eaLnBrk="1" latinLnBrk="0" hangingPunct="1">
              <a:spcBef>
                <a:spcPct val="20000"/>
              </a:spcBef>
              <a:buFont typeface="Arial"/>
              <a:buNone/>
              <a:defRPr sz="1800" kern="1200">
                <a:solidFill>
                  <a:schemeClr val="tx1">
                    <a:tint val="75000"/>
                  </a:schemeClr>
                </a:solidFill>
                <a:latin typeface="Lucida Grande"/>
                <a:ea typeface="+mn-ea"/>
                <a:cs typeface="Lucida Grande"/>
              </a:defRPr>
            </a:lvl4pPr>
            <a:lvl5pPr marL="1828800" indent="0" algn="ctr" defTabSz="457200" rtl="0" eaLnBrk="1" latinLnBrk="0" hangingPunct="1">
              <a:spcBef>
                <a:spcPct val="20000"/>
              </a:spcBef>
              <a:buFont typeface="Arial"/>
              <a:buNone/>
              <a:defRPr sz="1600" kern="1200">
                <a:solidFill>
                  <a:schemeClr val="tx1">
                    <a:tint val="75000"/>
                  </a:schemeClr>
                </a:solidFill>
                <a:latin typeface="Lucida Grande"/>
                <a:ea typeface="+mn-ea"/>
                <a:cs typeface="Lucida Grand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spcBef>
                <a:spcPts val="0"/>
              </a:spcBef>
            </a:pPr>
            <a:r>
              <a:rPr lang="en-US" sz="2000" dirty="0"/>
              <a:t>Compared to completers, patients who drop out have:</a:t>
            </a:r>
          </a:p>
          <a:p>
            <a:pPr marL="457200" lvl="0" indent="-457200">
              <a:spcBef>
                <a:spcPts val="1600"/>
              </a:spcBef>
              <a:buSzPts val="1800"/>
              <a:buFont typeface="Arial" panose="020B0604020202020204" pitchFamily="34" charset="0"/>
              <a:buChar char="•"/>
            </a:pPr>
            <a:r>
              <a:rPr lang="en-US" sz="2000" dirty="0"/>
              <a:t>Higher symptom severity at treatment termination</a:t>
            </a:r>
          </a:p>
          <a:p>
            <a:pPr marL="457200" lvl="0" indent="-457200">
              <a:spcBef>
                <a:spcPts val="1600"/>
              </a:spcBef>
              <a:buSzPts val="1800"/>
              <a:buFont typeface="Arial" panose="020B0604020202020204" pitchFamily="34" charset="0"/>
              <a:buChar char="•"/>
            </a:pPr>
            <a:r>
              <a:rPr lang="en-US" sz="2000" dirty="0"/>
              <a:t>A slower rate of symptom change during treatment</a:t>
            </a:r>
          </a:p>
          <a:p>
            <a:pPr marL="457200" lvl="0" indent="-457200">
              <a:spcBef>
                <a:spcPts val="0"/>
              </a:spcBef>
              <a:buSzPts val="1800"/>
              <a:buFont typeface="Arial" panose="020B0604020202020204" pitchFamily="34" charset="0"/>
              <a:buChar char="•"/>
            </a:pPr>
            <a:endParaRPr lang="en-US" sz="2000" dirty="0"/>
          </a:p>
          <a:p>
            <a:pPr marL="457200" lvl="0" indent="-457200">
              <a:spcBef>
                <a:spcPts val="0"/>
              </a:spcBef>
              <a:buSzPts val="1800"/>
              <a:buFont typeface="Arial" panose="020B0604020202020204" pitchFamily="34" charset="0"/>
              <a:buChar char="•"/>
            </a:pPr>
            <a:r>
              <a:rPr lang="en-US" sz="2000" dirty="0"/>
              <a:t>A higher odds that the therapist rated treatment as ending for reasons related to poor outcome</a:t>
            </a:r>
          </a:p>
          <a:p>
            <a:pPr marL="285750" indent="-285750">
              <a:buFont typeface="Arial" panose="020B0604020202020204" pitchFamily="34" charset="0"/>
              <a:buChar char="•"/>
            </a:pPr>
            <a:endParaRPr lang="en-US" sz="1800" dirty="0"/>
          </a:p>
        </p:txBody>
      </p:sp>
      <p:pic>
        <p:nvPicPr>
          <p:cNvPr id="3" name="Audio 2">
            <a:hlinkClick r:id="" action="ppaction://media"/>
            <a:extLst>
              <a:ext uri="{FF2B5EF4-FFF2-40B4-BE49-F238E27FC236}">
                <a16:creationId xmlns:a16="http://schemas.microsoft.com/office/drawing/2014/main" id="{6DECED5B-7AC5-2842-8402-7111089E50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01859406"/>
      </p:ext>
    </p:extLst>
  </p:cSld>
  <p:clrMapOvr>
    <a:masterClrMapping/>
  </p:clrMapOvr>
  <mc:AlternateContent xmlns:mc="http://schemas.openxmlformats.org/markup-compatibility/2006">
    <mc:Choice xmlns:p14="http://schemas.microsoft.com/office/powerpoint/2010/main" Requires="p14">
      <p:transition spd="slow" p14:dur="2000" advTm="23419"/>
    </mc:Choice>
    <mc:Fallback>
      <p:transition spd="slow" advTm="23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53D1F-ADC2-DA4C-8E4E-BAE8AA70680B}"/>
              </a:ext>
            </a:extLst>
          </p:cNvPr>
          <p:cNvPicPr>
            <a:picLocks noChangeAspect="1"/>
          </p:cNvPicPr>
          <p:nvPr/>
        </p:nvPicPr>
        <p:blipFill rotWithShape="1">
          <a:blip r:embed="rId5"/>
          <a:srcRect l="3185" r="1352" b="5675"/>
          <a:stretch/>
        </p:blipFill>
        <p:spPr>
          <a:xfrm>
            <a:off x="2359378" y="5998811"/>
            <a:ext cx="2065866" cy="649498"/>
          </a:xfrm>
          <a:prstGeom prst="rect">
            <a:avLst/>
          </a:prstGeom>
        </p:spPr>
      </p:pic>
      <p:sp>
        <p:nvSpPr>
          <p:cNvPr id="12" name="Title 1">
            <a:extLst>
              <a:ext uri="{FF2B5EF4-FFF2-40B4-BE49-F238E27FC236}">
                <a16:creationId xmlns:a16="http://schemas.microsoft.com/office/drawing/2014/main" id="{E0D84E61-FBE5-894D-8715-593FEAF0667E}"/>
              </a:ext>
            </a:extLst>
          </p:cNvPr>
          <p:cNvSpPr txBox="1">
            <a:spLocks/>
          </p:cNvSpPr>
          <p:nvPr/>
        </p:nvSpPr>
        <p:spPr>
          <a:xfrm>
            <a:off x="457199" y="186465"/>
            <a:ext cx="8429625"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5000" kern="1200" baseline="0">
                <a:solidFill>
                  <a:srgbClr val="FDB515"/>
                </a:solidFill>
                <a:latin typeface="Georgia"/>
                <a:ea typeface="+mj-ea"/>
                <a:cs typeface="Georgia"/>
              </a:defRPr>
            </a:lvl1pPr>
          </a:lstStyle>
          <a:p>
            <a:r>
              <a:rPr lang="en-US" sz="3600" dirty="0"/>
              <a:t>Results: Termination Symptom Severity</a:t>
            </a:r>
            <a:endParaRPr lang="en-US" sz="3200" dirty="0"/>
          </a:p>
        </p:txBody>
      </p:sp>
      <p:sp>
        <p:nvSpPr>
          <p:cNvPr id="13" name="Content Placeholder 2">
            <a:extLst>
              <a:ext uri="{FF2B5EF4-FFF2-40B4-BE49-F238E27FC236}">
                <a16:creationId xmlns:a16="http://schemas.microsoft.com/office/drawing/2014/main" id="{A0B4A909-95E8-5A4F-B85D-6D66F1E9EBD6}"/>
              </a:ext>
            </a:extLst>
          </p:cNvPr>
          <p:cNvSpPr txBox="1">
            <a:spLocks/>
          </p:cNvSpPr>
          <p:nvPr/>
        </p:nvSpPr>
        <p:spPr>
          <a:xfrm>
            <a:off x="457200" y="1576251"/>
            <a:ext cx="8229600" cy="3681548"/>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kern="1200" baseline="0">
                <a:solidFill>
                  <a:srgbClr val="FFFFFF"/>
                </a:solidFill>
                <a:latin typeface="Lucida Grande"/>
                <a:ea typeface="+mn-ea"/>
                <a:cs typeface="Lucida Grande"/>
              </a:defRPr>
            </a:lvl1pPr>
            <a:lvl2pPr marL="457200" indent="0" algn="ctr" defTabSz="457200" rtl="0" eaLnBrk="1" latinLnBrk="0" hangingPunct="1">
              <a:spcBef>
                <a:spcPct val="20000"/>
              </a:spcBef>
              <a:buFont typeface="Arial"/>
              <a:buNone/>
              <a:defRPr sz="2400" kern="1200">
                <a:solidFill>
                  <a:schemeClr val="tx1">
                    <a:tint val="75000"/>
                  </a:schemeClr>
                </a:solidFill>
                <a:latin typeface="Lucida Grande"/>
                <a:ea typeface="+mn-ea"/>
                <a:cs typeface="Lucida Grande"/>
              </a:defRPr>
            </a:lvl2pPr>
            <a:lvl3pPr marL="914400" indent="0" algn="ctr" defTabSz="457200" rtl="0" eaLnBrk="1" latinLnBrk="0" hangingPunct="1">
              <a:spcBef>
                <a:spcPct val="20000"/>
              </a:spcBef>
              <a:buFont typeface="Arial"/>
              <a:buNone/>
              <a:defRPr sz="2000" kern="1200">
                <a:solidFill>
                  <a:schemeClr val="tx1">
                    <a:tint val="75000"/>
                  </a:schemeClr>
                </a:solidFill>
                <a:latin typeface="Lucida Grande"/>
                <a:ea typeface="+mn-ea"/>
                <a:cs typeface="Lucida Grande"/>
              </a:defRPr>
            </a:lvl3pPr>
            <a:lvl4pPr marL="1371600" indent="0" algn="ctr" defTabSz="457200" rtl="0" eaLnBrk="1" latinLnBrk="0" hangingPunct="1">
              <a:spcBef>
                <a:spcPct val="20000"/>
              </a:spcBef>
              <a:buFont typeface="Arial"/>
              <a:buNone/>
              <a:defRPr sz="1800" kern="1200">
                <a:solidFill>
                  <a:schemeClr val="tx1">
                    <a:tint val="75000"/>
                  </a:schemeClr>
                </a:solidFill>
                <a:latin typeface="Lucida Grande"/>
                <a:ea typeface="+mn-ea"/>
                <a:cs typeface="Lucida Grande"/>
              </a:defRPr>
            </a:lvl4pPr>
            <a:lvl5pPr marL="1828800" indent="0" algn="ctr" defTabSz="457200" rtl="0" eaLnBrk="1" latinLnBrk="0" hangingPunct="1">
              <a:spcBef>
                <a:spcPct val="20000"/>
              </a:spcBef>
              <a:buFont typeface="Arial"/>
              <a:buNone/>
              <a:defRPr sz="1600" kern="1200">
                <a:solidFill>
                  <a:schemeClr val="tx1">
                    <a:tint val="75000"/>
                  </a:schemeClr>
                </a:solidFill>
                <a:latin typeface="Lucida Grande"/>
                <a:ea typeface="+mn-ea"/>
                <a:cs typeface="Lucida Grand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buFont typeface="Wingdings" pitchFamily="2" charset="2"/>
              <a:buChar char="§"/>
            </a:pPr>
            <a:r>
              <a:rPr lang="en-US" sz="2000" dirty="0">
                <a:solidFill>
                  <a:schemeClr val="bg1"/>
                </a:solidFill>
              </a:rPr>
              <a:t>Dropouts had higher symptom severity at termination than completers, controlling for intake severity (all </a:t>
            </a:r>
            <a:r>
              <a:rPr lang="en-US" sz="2000" i="1" dirty="0" err="1">
                <a:solidFill>
                  <a:schemeClr val="bg1"/>
                </a:solidFill>
              </a:rPr>
              <a:t>p</a:t>
            </a:r>
            <a:r>
              <a:rPr lang="en-US" sz="2000" dirty="0" err="1">
                <a:solidFill>
                  <a:schemeClr val="bg1"/>
                </a:solidFill>
              </a:rPr>
              <a:t>s</a:t>
            </a:r>
            <a:r>
              <a:rPr lang="en-US" sz="2000" dirty="0">
                <a:solidFill>
                  <a:schemeClr val="bg1"/>
                </a:solidFill>
              </a:rPr>
              <a:t> &lt; 0.001)</a:t>
            </a:r>
          </a:p>
          <a:p>
            <a:pPr marL="342900" indent="-342900">
              <a:buFont typeface="Wingdings" pitchFamily="2" charset="2"/>
              <a:buChar char="§"/>
            </a:pPr>
            <a:endParaRPr lang="en-US" sz="2000" dirty="0">
              <a:solidFill>
                <a:schemeClr val="bg1"/>
              </a:solidFill>
            </a:endParaRPr>
          </a:p>
          <a:p>
            <a:pPr marL="342900" indent="-342900">
              <a:buFont typeface="Wingdings" pitchFamily="2" charset="2"/>
              <a:buChar char="§"/>
            </a:pPr>
            <a:r>
              <a:rPr lang="en-US" sz="2000" dirty="0">
                <a:solidFill>
                  <a:schemeClr val="bg1"/>
                </a:solidFill>
              </a:rPr>
              <a:t>Small to medium effect sizes for anxiety    </a:t>
            </a:r>
          </a:p>
          <a:p>
            <a:r>
              <a:rPr lang="en-US" sz="2000" dirty="0">
                <a:solidFill>
                  <a:schemeClr val="bg1"/>
                </a:solidFill>
              </a:rPr>
              <a:t>	(Cohen’s </a:t>
            </a:r>
            <a:r>
              <a:rPr lang="en-US" sz="2000" i="1" dirty="0">
                <a:solidFill>
                  <a:schemeClr val="bg1"/>
                </a:solidFill>
              </a:rPr>
              <a:t>d </a:t>
            </a:r>
            <a:r>
              <a:rPr lang="en-US" sz="2000" dirty="0">
                <a:solidFill>
                  <a:schemeClr val="bg1"/>
                </a:solidFill>
              </a:rPr>
              <a:t>= 0.22 </a:t>
            </a:r>
            <a:r>
              <a:rPr lang="mr-IN" sz="2000" dirty="0">
                <a:solidFill>
                  <a:schemeClr val="bg1"/>
                </a:solidFill>
              </a:rPr>
              <a:t>–</a:t>
            </a:r>
            <a:r>
              <a:rPr lang="en-US" sz="2000" dirty="0">
                <a:solidFill>
                  <a:schemeClr val="bg1"/>
                </a:solidFill>
              </a:rPr>
              <a:t> 0.63)</a:t>
            </a:r>
          </a:p>
          <a:p>
            <a:pPr marL="342900" indent="-342900">
              <a:buFont typeface="Wingdings" pitchFamily="2" charset="2"/>
              <a:buChar char="§"/>
            </a:pPr>
            <a:endParaRPr lang="en-US" sz="2000" dirty="0">
              <a:solidFill>
                <a:schemeClr val="bg1"/>
              </a:solidFill>
            </a:endParaRPr>
          </a:p>
          <a:p>
            <a:pPr marL="342900" indent="-342900">
              <a:buFont typeface="Wingdings" pitchFamily="2" charset="2"/>
              <a:buChar char="§"/>
            </a:pPr>
            <a:r>
              <a:rPr lang="en-US" sz="2000" dirty="0">
                <a:solidFill>
                  <a:schemeClr val="bg1"/>
                </a:solidFill>
              </a:rPr>
              <a:t>Small to medium effect sizes for depression       </a:t>
            </a:r>
          </a:p>
          <a:p>
            <a:r>
              <a:rPr lang="en-US" sz="2000" dirty="0">
                <a:solidFill>
                  <a:schemeClr val="bg1"/>
                </a:solidFill>
              </a:rPr>
              <a:t>	(Cohen’s </a:t>
            </a:r>
            <a:r>
              <a:rPr lang="en-US" sz="2000" i="1" dirty="0">
                <a:solidFill>
                  <a:schemeClr val="bg1"/>
                </a:solidFill>
              </a:rPr>
              <a:t>d </a:t>
            </a:r>
            <a:r>
              <a:rPr lang="en-US" sz="2000" dirty="0">
                <a:solidFill>
                  <a:schemeClr val="bg1"/>
                </a:solidFill>
              </a:rPr>
              <a:t>= 0.25 </a:t>
            </a:r>
            <a:r>
              <a:rPr lang="mr-IN" sz="2000" dirty="0">
                <a:solidFill>
                  <a:schemeClr val="bg1"/>
                </a:solidFill>
              </a:rPr>
              <a:t>–</a:t>
            </a:r>
            <a:r>
              <a:rPr lang="en-US" sz="2000" dirty="0">
                <a:solidFill>
                  <a:schemeClr val="bg1"/>
                </a:solidFill>
              </a:rPr>
              <a:t> 0.66)</a:t>
            </a:r>
          </a:p>
          <a:p>
            <a:endParaRPr lang="en-US" sz="1800" dirty="0"/>
          </a:p>
        </p:txBody>
      </p:sp>
      <p:pic>
        <p:nvPicPr>
          <p:cNvPr id="3" name="Audio 2">
            <a:hlinkClick r:id="" action="ppaction://media"/>
            <a:extLst>
              <a:ext uri="{FF2B5EF4-FFF2-40B4-BE49-F238E27FC236}">
                <a16:creationId xmlns:a16="http://schemas.microsoft.com/office/drawing/2014/main" id="{8A495D2F-2053-5845-8EF0-7759B2F0B6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33098412"/>
      </p:ext>
    </p:extLst>
  </p:cSld>
  <p:clrMapOvr>
    <a:masterClrMapping/>
  </p:clrMapOvr>
  <mc:AlternateContent xmlns:mc="http://schemas.openxmlformats.org/markup-compatibility/2006">
    <mc:Choice xmlns:p14="http://schemas.microsoft.com/office/powerpoint/2010/main" Requires="p14">
      <p:transition spd="slow" p14:dur="2000" advTm="25883"/>
    </mc:Choice>
    <mc:Fallback>
      <p:transition spd="slow" advTm="2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53D1F-ADC2-DA4C-8E4E-BAE8AA70680B}"/>
              </a:ext>
            </a:extLst>
          </p:cNvPr>
          <p:cNvPicPr>
            <a:picLocks noChangeAspect="1"/>
          </p:cNvPicPr>
          <p:nvPr/>
        </p:nvPicPr>
        <p:blipFill rotWithShape="1">
          <a:blip r:embed="rId5"/>
          <a:srcRect l="3185" r="1352" b="5675"/>
          <a:stretch/>
        </p:blipFill>
        <p:spPr>
          <a:xfrm>
            <a:off x="2359378" y="5998811"/>
            <a:ext cx="2065866" cy="649498"/>
          </a:xfrm>
          <a:prstGeom prst="rect">
            <a:avLst/>
          </a:prstGeom>
        </p:spPr>
      </p:pic>
      <p:sp>
        <p:nvSpPr>
          <p:cNvPr id="12" name="Title 1">
            <a:extLst>
              <a:ext uri="{FF2B5EF4-FFF2-40B4-BE49-F238E27FC236}">
                <a16:creationId xmlns:a16="http://schemas.microsoft.com/office/drawing/2014/main" id="{E0D84E61-FBE5-894D-8715-593FEAF0667E}"/>
              </a:ext>
            </a:extLst>
          </p:cNvPr>
          <p:cNvSpPr txBox="1">
            <a:spLocks/>
          </p:cNvSpPr>
          <p:nvPr/>
        </p:nvSpPr>
        <p:spPr>
          <a:xfrm>
            <a:off x="457199" y="177756"/>
            <a:ext cx="8429625"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5000" kern="1200" baseline="0">
                <a:solidFill>
                  <a:srgbClr val="FDB515"/>
                </a:solidFill>
                <a:latin typeface="Georgia"/>
                <a:ea typeface="+mj-ea"/>
                <a:cs typeface="Georgia"/>
              </a:defRPr>
            </a:lvl1pPr>
          </a:lstStyle>
          <a:p>
            <a:r>
              <a:rPr lang="en-US" sz="3600" dirty="0"/>
              <a:t>Results: Rate of Symptom Change</a:t>
            </a:r>
            <a:endParaRPr lang="en-US" sz="3200" dirty="0"/>
          </a:p>
        </p:txBody>
      </p:sp>
      <p:sp>
        <p:nvSpPr>
          <p:cNvPr id="13" name="Content Placeholder 2">
            <a:extLst>
              <a:ext uri="{FF2B5EF4-FFF2-40B4-BE49-F238E27FC236}">
                <a16:creationId xmlns:a16="http://schemas.microsoft.com/office/drawing/2014/main" id="{A0B4A909-95E8-5A4F-B85D-6D66F1E9EBD6}"/>
              </a:ext>
            </a:extLst>
          </p:cNvPr>
          <p:cNvSpPr txBox="1">
            <a:spLocks/>
          </p:cNvSpPr>
          <p:nvPr/>
        </p:nvSpPr>
        <p:spPr>
          <a:xfrm>
            <a:off x="457200" y="1645920"/>
            <a:ext cx="8229600" cy="3611879"/>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kern="1200" baseline="0">
                <a:solidFill>
                  <a:srgbClr val="FFFFFF"/>
                </a:solidFill>
                <a:latin typeface="Lucida Grande"/>
                <a:ea typeface="+mn-ea"/>
                <a:cs typeface="Lucida Grande"/>
              </a:defRPr>
            </a:lvl1pPr>
            <a:lvl2pPr marL="457200" indent="0" algn="ctr" defTabSz="457200" rtl="0" eaLnBrk="1" latinLnBrk="0" hangingPunct="1">
              <a:spcBef>
                <a:spcPct val="20000"/>
              </a:spcBef>
              <a:buFont typeface="Arial"/>
              <a:buNone/>
              <a:defRPr sz="2400" kern="1200">
                <a:solidFill>
                  <a:schemeClr val="tx1">
                    <a:tint val="75000"/>
                  </a:schemeClr>
                </a:solidFill>
                <a:latin typeface="Lucida Grande"/>
                <a:ea typeface="+mn-ea"/>
                <a:cs typeface="Lucida Grande"/>
              </a:defRPr>
            </a:lvl2pPr>
            <a:lvl3pPr marL="914400" indent="0" algn="ctr" defTabSz="457200" rtl="0" eaLnBrk="1" latinLnBrk="0" hangingPunct="1">
              <a:spcBef>
                <a:spcPct val="20000"/>
              </a:spcBef>
              <a:buFont typeface="Arial"/>
              <a:buNone/>
              <a:defRPr sz="2000" kern="1200">
                <a:solidFill>
                  <a:schemeClr val="tx1">
                    <a:tint val="75000"/>
                  </a:schemeClr>
                </a:solidFill>
                <a:latin typeface="Lucida Grande"/>
                <a:ea typeface="+mn-ea"/>
                <a:cs typeface="Lucida Grande"/>
              </a:defRPr>
            </a:lvl3pPr>
            <a:lvl4pPr marL="1371600" indent="0" algn="ctr" defTabSz="457200" rtl="0" eaLnBrk="1" latinLnBrk="0" hangingPunct="1">
              <a:spcBef>
                <a:spcPct val="20000"/>
              </a:spcBef>
              <a:buFont typeface="Arial"/>
              <a:buNone/>
              <a:defRPr sz="1800" kern="1200">
                <a:solidFill>
                  <a:schemeClr val="tx1">
                    <a:tint val="75000"/>
                  </a:schemeClr>
                </a:solidFill>
                <a:latin typeface="Lucida Grande"/>
                <a:ea typeface="+mn-ea"/>
                <a:cs typeface="Lucida Grande"/>
              </a:defRPr>
            </a:lvl4pPr>
            <a:lvl5pPr marL="1828800" indent="0" algn="ctr" defTabSz="457200" rtl="0" eaLnBrk="1" latinLnBrk="0" hangingPunct="1">
              <a:spcBef>
                <a:spcPct val="20000"/>
              </a:spcBef>
              <a:buFont typeface="Arial"/>
              <a:buNone/>
              <a:defRPr sz="1600" kern="1200">
                <a:solidFill>
                  <a:schemeClr val="tx1">
                    <a:tint val="75000"/>
                  </a:schemeClr>
                </a:solidFill>
                <a:latin typeface="Lucida Grande"/>
                <a:ea typeface="+mn-ea"/>
                <a:cs typeface="Lucida Grand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buFont typeface="Wingdings" pitchFamily="2" charset="2"/>
              <a:buChar char="§"/>
            </a:pPr>
            <a:r>
              <a:rPr lang="en-US" sz="2000" dirty="0"/>
              <a:t>Rate of change during treatment was analyzed using hierarchical linear modeling</a:t>
            </a:r>
          </a:p>
          <a:p>
            <a:pPr marL="342900" indent="-342900">
              <a:buFont typeface="Wingdings" pitchFamily="2" charset="2"/>
              <a:buChar char="§"/>
            </a:pPr>
            <a:endParaRPr lang="en-US" sz="2000" dirty="0"/>
          </a:p>
          <a:p>
            <a:pPr marL="342900" indent="-342900">
              <a:buFont typeface="Wingdings" pitchFamily="2" charset="2"/>
              <a:buChar char="§"/>
            </a:pPr>
            <a:r>
              <a:rPr lang="en-US" sz="2000" dirty="0"/>
              <a:t>Dropouts did not differ from completers in rate of symptom change during treatment</a:t>
            </a:r>
          </a:p>
          <a:p>
            <a:endParaRPr lang="en-US" sz="1800" dirty="0"/>
          </a:p>
        </p:txBody>
      </p:sp>
      <p:pic>
        <p:nvPicPr>
          <p:cNvPr id="2" name="Audio 1">
            <a:hlinkClick r:id="" action="ppaction://media"/>
            <a:extLst>
              <a:ext uri="{FF2B5EF4-FFF2-40B4-BE49-F238E27FC236}">
                <a16:creationId xmlns:a16="http://schemas.microsoft.com/office/drawing/2014/main" id="{1D1D0707-1B71-1D4A-B995-C76B9695FA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00138742"/>
      </p:ext>
    </p:extLst>
  </p:cSld>
  <p:clrMapOvr>
    <a:masterClrMapping/>
  </p:clrMapOvr>
  <mc:AlternateContent xmlns:mc="http://schemas.openxmlformats.org/markup-compatibility/2006">
    <mc:Choice xmlns:p14="http://schemas.microsoft.com/office/powerpoint/2010/main" Requires="p14">
      <p:transition spd="slow" p14:dur="2000" advTm="22679"/>
    </mc:Choice>
    <mc:Fallback>
      <p:transition spd="slow" advTm="22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53D1F-ADC2-DA4C-8E4E-BAE8AA70680B}"/>
              </a:ext>
            </a:extLst>
          </p:cNvPr>
          <p:cNvPicPr>
            <a:picLocks noChangeAspect="1"/>
          </p:cNvPicPr>
          <p:nvPr/>
        </p:nvPicPr>
        <p:blipFill rotWithShape="1">
          <a:blip r:embed="rId5"/>
          <a:srcRect l="3185" r="1352" b="5675"/>
          <a:stretch/>
        </p:blipFill>
        <p:spPr>
          <a:xfrm>
            <a:off x="2359378" y="5998811"/>
            <a:ext cx="2065866" cy="649498"/>
          </a:xfrm>
          <a:prstGeom prst="rect">
            <a:avLst/>
          </a:prstGeom>
        </p:spPr>
      </p:pic>
      <p:sp>
        <p:nvSpPr>
          <p:cNvPr id="12" name="Title 1">
            <a:extLst>
              <a:ext uri="{FF2B5EF4-FFF2-40B4-BE49-F238E27FC236}">
                <a16:creationId xmlns:a16="http://schemas.microsoft.com/office/drawing/2014/main" id="{E0D84E61-FBE5-894D-8715-593FEAF0667E}"/>
              </a:ext>
            </a:extLst>
          </p:cNvPr>
          <p:cNvSpPr txBox="1">
            <a:spLocks/>
          </p:cNvSpPr>
          <p:nvPr/>
        </p:nvSpPr>
        <p:spPr>
          <a:xfrm>
            <a:off x="457199" y="186465"/>
            <a:ext cx="8429625"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5000" kern="1200" baseline="0">
                <a:solidFill>
                  <a:srgbClr val="FDB515"/>
                </a:solidFill>
                <a:latin typeface="Georgia"/>
                <a:ea typeface="+mj-ea"/>
                <a:cs typeface="Georgia"/>
              </a:defRPr>
            </a:lvl1pPr>
          </a:lstStyle>
          <a:p>
            <a:r>
              <a:rPr lang="en-US" sz="3600" dirty="0"/>
              <a:t>Results: Termination Reason</a:t>
            </a:r>
            <a:endParaRPr lang="en-US" sz="3200" dirty="0"/>
          </a:p>
        </p:txBody>
      </p:sp>
      <p:sp>
        <p:nvSpPr>
          <p:cNvPr id="13" name="Content Placeholder 2">
            <a:extLst>
              <a:ext uri="{FF2B5EF4-FFF2-40B4-BE49-F238E27FC236}">
                <a16:creationId xmlns:a16="http://schemas.microsoft.com/office/drawing/2014/main" id="{A0B4A909-95E8-5A4F-B85D-6D66F1E9EBD6}"/>
              </a:ext>
            </a:extLst>
          </p:cNvPr>
          <p:cNvSpPr txBox="1">
            <a:spLocks/>
          </p:cNvSpPr>
          <p:nvPr/>
        </p:nvSpPr>
        <p:spPr>
          <a:xfrm>
            <a:off x="457200" y="1611086"/>
            <a:ext cx="8229600" cy="3646713"/>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kern="1200" baseline="0">
                <a:solidFill>
                  <a:srgbClr val="FFFFFF"/>
                </a:solidFill>
                <a:latin typeface="Lucida Grande"/>
                <a:ea typeface="+mn-ea"/>
                <a:cs typeface="Lucida Grande"/>
              </a:defRPr>
            </a:lvl1pPr>
            <a:lvl2pPr marL="457200" indent="0" algn="ctr" defTabSz="457200" rtl="0" eaLnBrk="1" latinLnBrk="0" hangingPunct="1">
              <a:spcBef>
                <a:spcPct val="20000"/>
              </a:spcBef>
              <a:buFont typeface="Arial"/>
              <a:buNone/>
              <a:defRPr sz="2400" kern="1200">
                <a:solidFill>
                  <a:schemeClr val="tx1">
                    <a:tint val="75000"/>
                  </a:schemeClr>
                </a:solidFill>
                <a:latin typeface="Lucida Grande"/>
                <a:ea typeface="+mn-ea"/>
                <a:cs typeface="Lucida Grande"/>
              </a:defRPr>
            </a:lvl2pPr>
            <a:lvl3pPr marL="914400" indent="0" algn="ctr" defTabSz="457200" rtl="0" eaLnBrk="1" latinLnBrk="0" hangingPunct="1">
              <a:spcBef>
                <a:spcPct val="20000"/>
              </a:spcBef>
              <a:buFont typeface="Arial"/>
              <a:buNone/>
              <a:defRPr sz="2000" kern="1200">
                <a:solidFill>
                  <a:schemeClr val="tx1">
                    <a:tint val="75000"/>
                  </a:schemeClr>
                </a:solidFill>
                <a:latin typeface="Lucida Grande"/>
                <a:ea typeface="+mn-ea"/>
                <a:cs typeface="Lucida Grande"/>
              </a:defRPr>
            </a:lvl3pPr>
            <a:lvl4pPr marL="1371600" indent="0" algn="ctr" defTabSz="457200" rtl="0" eaLnBrk="1" latinLnBrk="0" hangingPunct="1">
              <a:spcBef>
                <a:spcPct val="20000"/>
              </a:spcBef>
              <a:buFont typeface="Arial"/>
              <a:buNone/>
              <a:defRPr sz="1800" kern="1200">
                <a:solidFill>
                  <a:schemeClr val="tx1">
                    <a:tint val="75000"/>
                  </a:schemeClr>
                </a:solidFill>
                <a:latin typeface="Lucida Grande"/>
                <a:ea typeface="+mn-ea"/>
                <a:cs typeface="Lucida Grande"/>
              </a:defRPr>
            </a:lvl4pPr>
            <a:lvl5pPr marL="1828800" indent="0" algn="ctr" defTabSz="457200" rtl="0" eaLnBrk="1" latinLnBrk="0" hangingPunct="1">
              <a:spcBef>
                <a:spcPct val="20000"/>
              </a:spcBef>
              <a:buFont typeface="Arial"/>
              <a:buNone/>
              <a:defRPr sz="1600" kern="1200">
                <a:solidFill>
                  <a:schemeClr val="tx1">
                    <a:tint val="75000"/>
                  </a:schemeClr>
                </a:solidFill>
                <a:latin typeface="Lucida Grande"/>
                <a:ea typeface="+mn-ea"/>
                <a:cs typeface="Lucida Grand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buFont typeface="Wingdings" pitchFamily="2" charset="2"/>
              <a:buChar char="§"/>
            </a:pPr>
            <a:r>
              <a:rPr lang="en-US" sz="2000" dirty="0"/>
              <a:t>Uncollaborative dropouts had a 2.5 times higher odds of being rated with a termination reason indicating poor outcome, compared to completers (</a:t>
            </a:r>
            <a:r>
              <a:rPr lang="en-US" sz="2000" i="1" dirty="0"/>
              <a:t>p</a:t>
            </a:r>
            <a:r>
              <a:rPr lang="en-US" sz="2000" dirty="0"/>
              <a:t> &lt; 0.001)</a:t>
            </a:r>
          </a:p>
          <a:p>
            <a:pPr marL="457200" indent="-342900">
              <a:buFont typeface="Wingdings" pitchFamily="2" charset="2"/>
              <a:buChar char="§"/>
            </a:pPr>
            <a:endParaRPr lang="en-US" sz="2000" dirty="0"/>
          </a:p>
          <a:p>
            <a:pPr marL="342900" indent="-342900">
              <a:buFont typeface="Wingdings" pitchFamily="2" charset="2"/>
              <a:buChar char="§"/>
            </a:pPr>
            <a:r>
              <a:rPr lang="en-US" sz="2000" dirty="0"/>
              <a:t>Effect size was medium (Cohen’s </a:t>
            </a:r>
            <a:r>
              <a:rPr lang="en-US" sz="2000" i="1" dirty="0"/>
              <a:t>d </a:t>
            </a:r>
            <a:r>
              <a:rPr lang="en-US" sz="2000" dirty="0"/>
              <a:t>= 0.49)</a:t>
            </a:r>
          </a:p>
          <a:p>
            <a:endParaRPr lang="en-US" sz="1800" dirty="0"/>
          </a:p>
        </p:txBody>
      </p:sp>
      <p:pic>
        <p:nvPicPr>
          <p:cNvPr id="2" name="Audio 1">
            <a:hlinkClick r:id="" action="ppaction://media"/>
            <a:extLst>
              <a:ext uri="{FF2B5EF4-FFF2-40B4-BE49-F238E27FC236}">
                <a16:creationId xmlns:a16="http://schemas.microsoft.com/office/drawing/2014/main" id="{415D2E16-B19F-9E49-87F3-C762E867A7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45990506"/>
      </p:ext>
    </p:extLst>
  </p:cSld>
  <p:clrMapOvr>
    <a:masterClrMapping/>
  </p:clrMapOvr>
  <mc:AlternateContent xmlns:mc="http://schemas.openxmlformats.org/markup-compatibility/2006">
    <mc:Choice xmlns:p14="http://schemas.microsoft.com/office/powerpoint/2010/main" Requires="p14">
      <p:transition spd="slow" p14:dur="2000" advTm="44942"/>
    </mc:Choice>
    <mc:Fallback>
      <p:transition spd="slow" advTm="44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B53D1F-ADC2-DA4C-8E4E-BAE8AA70680B}"/>
              </a:ext>
            </a:extLst>
          </p:cNvPr>
          <p:cNvPicPr>
            <a:picLocks noChangeAspect="1"/>
          </p:cNvPicPr>
          <p:nvPr/>
        </p:nvPicPr>
        <p:blipFill rotWithShape="1">
          <a:blip r:embed="rId5"/>
          <a:srcRect l="3185" r="1352" b="5675"/>
          <a:stretch/>
        </p:blipFill>
        <p:spPr>
          <a:xfrm>
            <a:off x="2359378" y="5998811"/>
            <a:ext cx="2065866" cy="649498"/>
          </a:xfrm>
          <a:prstGeom prst="rect">
            <a:avLst/>
          </a:prstGeom>
        </p:spPr>
      </p:pic>
      <p:sp>
        <p:nvSpPr>
          <p:cNvPr id="12" name="Title 1">
            <a:extLst>
              <a:ext uri="{FF2B5EF4-FFF2-40B4-BE49-F238E27FC236}">
                <a16:creationId xmlns:a16="http://schemas.microsoft.com/office/drawing/2014/main" id="{E0D84E61-FBE5-894D-8715-593FEAF0667E}"/>
              </a:ext>
            </a:extLst>
          </p:cNvPr>
          <p:cNvSpPr txBox="1">
            <a:spLocks/>
          </p:cNvSpPr>
          <p:nvPr/>
        </p:nvSpPr>
        <p:spPr>
          <a:xfrm>
            <a:off x="457199" y="186465"/>
            <a:ext cx="8429625"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5000" kern="1200" baseline="0">
                <a:solidFill>
                  <a:srgbClr val="FDB515"/>
                </a:solidFill>
                <a:latin typeface="Georgia"/>
                <a:ea typeface="+mj-ea"/>
                <a:cs typeface="Georgia"/>
              </a:defRPr>
            </a:lvl1pPr>
          </a:lstStyle>
          <a:p>
            <a:r>
              <a:rPr lang="en-US" sz="3600" dirty="0"/>
              <a:t>Conclusion</a:t>
            </a:r>
            <a:endParaRPr lang="en-US" sz="3200" dirty="0"/>
          </a:p>
        </p:txBody>
      </p:sp>
      <p:sp>
        <p:nvSpPr>
          <p:cNvPr id="13" name="Content Placeholder 2">
            <a:extLst>
              <a:ext uri="{FF2B5EF4-FFF2-40B4-BE49-F238E27FC236}">
                <a16:creationId xmlns:a16="http://schemas.microsoft.com/office/drawing/2014/main" id="{A0B4A909-95E8-5A4F-B85D-6D66F1E9EBD6}"/>
              </a:ext>
            </a:extLst>
          </p:cNvPr>
          <p:cNvSpPr txBox="1">
            <a:spLocks/>
          </p:cNvSpPr>
          <p:nvPr/>
        </p:nvSpPr>
        <p:spPr>
          <a:xfrm>
            <a:off x="457200" y="1619794"/>
            <a:ext cx="8229600" cy="3638005"/>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kern="1200" baseline="0">
                <a:solidFill>
                  <a:srgbClr val="FFFFFF"/>
                </a:solidFill>
                <a:latin typeface="Lucida Grande"/>
                <a:ea typeface="+mn-ea"/>
                <a:cs typeface="Lucida Grande"/>
              </a:defRPr>
            </a:lvl1pPr>
            <a:lvl2pPr marL="457200" indent="0" algn="ctr" defTabSz="457200" rtl="0" eaLnBrk="1" latinLnBrk="0" hangingPunct="1">
              <a:spcBef>
                <a:spcPct val="20000"/>
              </a:spcBef>
              <a:buFont typeface="Arial"/>
              <a:buNone/>
              <a:defRPr sz="2400" kern="1200">
                <a:solidFill>
                  <a:schemeClr val="tx1">
                    <a:tint val="75000"/>
                  </a:schemeClr>
                </a:solidFill>
                <a:latin typeface="Lucida Grande"/>
                <a:ea typeface="+mn-ea"/>
                <a:cs typeface="Lucida Grande"/>
              </a:defRPr>
            </a:lvl2pPr>
            <a:lvl3pPr marL="914400" indent="0" algn="ctr" defTabSz="457200" rtl="0" eaLnBrk="1" latinLnBrk="0" hangingPunct="1">
              <a:spcBef>
                <a:spcPct val="20000"/>
              </a:spcBef>
              <a:buFont typeface="Arial"/>
              <a:buNone/>
              <a:defRPr sz="2000" kern="1200">
                <a:solidFill>
                  <a:schemeClr val="tx1">
                    <a:tint val="75000"/>
                  </a:schemeClr>
                </a:solidFill>
                <a:latin typeface="Lucida Grande"/>
                <a:ea typeface="+mn-ea"/>
                <a:cs typeface="Lucida Grande"/>
              </a:defRPr>
            </a:lvl3pPr>
            <a:lvl4pPr marL="1371600" indent="0" algn="ctr" defTabSz="457200" rtl="0" eaLnBrk="1" latinLnBrk="0" hangingPunct="1">
              <a:spcBef>
                <a:spcPct val="20000"/>
              </a:spcBef>
              <a:buFont typeface="Arial"/>
              <a:buNone/>
              <a:defRPr sz="1800" kern="1200">
                <a:solidFill>
                  <a:schemeClr val="tx1">
                    <a:tint val="75000"/>
                  </a:schemeClr>
                </a:solidFill>
                <a:latin typeface="Lucida Grande"/>
                <a:ea typeface="+mn-ea"/>
                <a:cs typeface="Lucida Grande"/>
              </a:defRPr>
            </a:lvl4pPr>
            <a:lvl5pPr marL="1828800" indent="0" algn="ctr" defTabSz="457200" rtl="0" eaLnBrk="1" latinLnBrk="0" hangingPunct="1">
              <a:spcBef>
                <a:spcPct val="20000"/>
              </a:spcBef>
              <a:buFont typeface="Arial"/>
              <a:buNone/>
              <a:defRPr sz="1600" kern="1200">
                <a:solidFill>
                  <a:schemeClr val="tx1">
                    <a:tint val="75000"/>
                  </a:schemeClr>
                </a:solidFill>
                <a:latin typeface="Lucida Grande"/>
                <a:ea typeface="+mn-ea"/>
                <a:cs typeface="Lucida Grande"/>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buFont typeface="Wingdings" pitchFamily="2" charset="2"/>
              <a:buChar char="§"/>
            </a:pPr>
            <a:r>
              <a:rPr lang="en-US" sz="2000" dirty="0"/>
              <a:t>Although dropouts from naturalistic CBT ended treatment with higher symptom severity than completers, dropouts and completers did not differ in their rate of symptom change during treatment</a:t>
            </a:r>
          </a:p>
          <a:p>
            <a:pPr marL="342900" indent="-342900">
              <a:buFont typeface="Wingdings" pitchFamily="2" charset="2"/>
              <a:buChar char="§"/>
            </a:pPr>
            <a:endParaRPr lang="en-US" sz="2000" dirty="0"/>
          </a:p>
          <a:p>
            <a:pPr marL="342900" indent="-342900">
              <a:buFont typeface="Wingdings" pitchFamily="2" charset="2"/>
              <a:buChar char="§"/>
            </a:pPr>
            <a:r>
              <a:rPr lang="en-US" sz="2000" dirty="0"/>
              <a:t>It is important to attend to factors (e.g., problems in the alliance, dissatisfaction with the process of therapy) that may lead patients to cut short their trajectories of improvement by dropping out</a:t>
            </a:r>
          </a:p>
          <a:p>
            <a:endParaRPr lang="en-US" sz="1800" dirty="0"/>
          </a:p>
        </p:txBody>
      </p:sp>
      <p:pic>
        <p:nvPicPr>
          <p:cNvPr id="2" name="Audio 1">
            <a:hlinkClick r:id="" action="ppaction://media"/>
            <a:extLst>
              <a:ext uri="{FF2B5EF4-FFF2-40B4-BE49-F238E27FC236}">
                <a16:creationId xmlns:a16="http://schemas.microsoft.com/office/drawing/2014/main" id="{2E8DAFDE-75FC-1843-968A-063D062462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04772270"/>
      </p:ext>
    </p:extLst>
  </p:cSld>
  <p:clrMapOvr>
    <a:masterClrMapping/>
  </p:clrMapOvr>
  <mc:AlternateContent xmlns:mc="http://schemas.openxmlformats.org/markup-compatibility/2006">
    <mc:Choice xmlns:p14="http://schemas.microsoft.com/office/powerpoint/2010/main" Requires="p14">
      <p:transition spd="slow" p14:dur="2000" advTm="50180"/>
    </mc:Choice>
    <mc:Fallback>
      <p:transition spd="slow" advTm="5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Berkeley_heritage">
  <a:themeElements>
    <a:clrScheme name="Berkeley heritage">
      <a:dk1>
        <a:srgbClr val="FDB515"/>
      </a:dk1>
      <a:lt1>
        <a:sysClr val="window" lastClr="FFFFFF"/>
      </a:lt1>
      <a:dk2>
        <a:srgbClr val="003262"/>
      </a:dk2>
      <a:lt2>
        <a:srgbClr val="C2B9A7"/>
      </a:lt2>
      <a:accent1>
        <a:srgbClr val="FDB500"/>
      </a:accent1>
      <a:accent2>
        <a:srgbClr val="D8661F"/>
      </a:accent2>
      <a:accent3>
        <a:srgbClr val="B9D3B6"/>
      </a:accent3>
      <a:accent4>
        <a:srgbClr val="584F29"/>
      </a:accent4>
      <a:accent5>
        <a:srgbClr val="00B2A5"/>
      </a:accent5>
      <a:accent6>
        <a:srgbClr val="F79646"/>
      </a:accent6>
      <a:hlink>
        <a:srgbClr val="00B0DA"/>
      </a:hlink>
      <a:folHlink>
        <a:srgbClr val="EE1F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Berkeley_Brights_Tessellations.thmx</Template>
  <TotalTime>1047</TotalTime>
  <Words>744</Words>
  <Application>Microsoft Macintosh PowerPoint</Application>
  <PresentationFormat>On-screen Show (4:3)</PresentationFormat>
  <Paragraphs>100</Paragraphs>
  <Slides>10</Slides>
  <Notes>8</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Georgia</vt:lpstr>
      <vt:lpstr>Lucida Grande</vt:lpstr>
      <vt:lpstr>Wingdings</vt:lpstr>
      <vt:lpstr>1_Berkeley_heritage</vt:lpstr>
      <vt:lpstr>The Relationship Between Dropout and Outcome in Naturalistic Cognitive Behavior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 Berkeley</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Frasier</dc:creator>
  <cp:lastModifiedBy>Microsoft Office User</cp:lastModifiedBy>
  <cp:revision>114</cp:revision>
  <dcterms:created xsi:type="dcterms:W3CDTF">2013-01-04T23:59:15Z</dcterms:created>
  <dcterms:modified xsi:type="dcterms:W3CDTF">2018-06-08T21:57:01Z</dcterms:modified>
</cp:coreProperties>
</file>